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8"/>
  </p:notesMasterIdLst>
  <p:sldIdLst>
    <p:sldId id="256" r:id="rId16"/>
    <p:sldId id="257" r:id="rId17"/>
    <p:sldId id="258" r:id="rId21"/>
    <p:sldId id="259" r:id="rId23"/>
    <p:sldId id="260" r:id="rId25"/>
    <p:sldId id="261" r:id="rId27"/>
    <p:sldId id="262" r:id="rId29"/>
    <p:sldId id="263" r:id="rId31"/>
    <p:sldId id="264" r:id="rId33"/>
    <p:sldId id="265" r:id="rId35"/>
    <p:sldId id="266" r:id="rId37"/>
    <p:sldId id="267" r:id="rId39"/>
    <p:sldId id="268" r:id="rId41"/>
    <p:sldId id="269" r:id="rId42"/>
    <p:sldId id="270" r:id="rId44"/>
    <p:sldId id="271" r:id="rId46"/>
    <p:sldId id="272" r:id="rId48"/>
    <p:sldId id="273"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twick Bold" charset="1" panose="00000800000000000000"/>
      <p:regular r:id="rId10"/>
    </p:embeddedFont>
    <p:embeddedFont>
      <p:font typeface="Gatwick Bold Bold" charset="1" panose="00000900000000000000"/>
      <p:regular r:id="rId11"/>
    </p:embeddedFont>
    <p:embeddedFont>
      <p:font typeface="Open Sauce" charset="1" panose="00000500000000000000"/>
      <p:regular r:id="rId12"/>
    </p:embeddedFont>
    <p:embeddedFont>
      <p:font typeface="Open Sauce Bold" charset="1" panose="00000800000000000000"/>
      <p:regular r:id="rId13"/>
    </p:embeddedFont>
    <p:embeddedFont>
      <p:font typeface="Open Sauce Italics" charset="1" panose="00000500000000000000"/>
      <p:regular r:id="rId14"/>
    </p:embeddedFont>
    <p:embeddedFont>
      <p:font typeface="Open Sauce Bold Italics" charset="1" panose="000008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notesMasters/notesMaster1.xml" Type="http://schemas.openxmlformats.org/officeDocument/2006/relationships/notesMaster"/><Relationship Id="rId19" Target="theme/theme2.xml" Type="http://schemas.openxmlformats.org/officeDocument/2006/relationships/theme"/><Relationship Id="rId2" Target="presProps.xml" Type="http://schemas.openxmlformats.org/officeDocument/2006/relationships/presProps"/><Relationship Id="rId20" Target="notesSlides/notesSlide1.xml" Type="http://schemas.openxmlformats.org/officeDocument/2006/relationships/notesSlide"/><Relationship Id="rId21" Target="slides/slide3.xml" Type="http://schemas.openxmlformats.org/officeDocument/2006/relationships/slide"/><Relationship Id="rId22" Target="notesSlides/notesSlide2.xml" Type="http://schemas.openxmlformats.org/officeDocument/2006/relationships/notesSlide"/><Relationship Id="rId23" Target="slides/slide4.xml" Type="http://schemas.openxmlformats.org/officeDocument/2006/relationships/slide"/><Relationship Id="rId24" Target="notesSlides/notesSlide3.xml" Type="http://schemas.openxmlformats.org/officeDocument/2006/relationships/notesSlide"/><Relationship Id="rId25" Target="slides/slide5.xml" Type="http://schemas.openxmlformats.org/officeDocument/2006/relationships/slide"/><Relationship Id="rId26" Target="notesSlides/notesSlide4.xml" Type="http://schemas.openxmlformats.org/officeDocument/2006/relationships/notesSlide"/><Relationship Id="rId27" Target="slides/slide6.xml" Type="http://schemas.openxmlformats.org/officeDocument/2006/relationships/slide"/><Relationship Id="rId28" Target="notesSlides/notesSlide5.xml" Type="http://schemas.openxmlformats.org/officeDocument/2006/relationships/notesSlide"/><Relationship Id="rId29" Target="slides/slide7.xml" Type="http://schemas.openxmlformats.org/officeDocument/2006/relationships/slide"/><Relationship Id="rId3" Target="viewProps.xml" Type="http://schemas.openxmlformats.org/officeDocument/2006/relationships/viewProps"/><Relationship Id="rId30" Target="notesSlides/notesSlide6.xml" Type="http://schemas.openxmlformats.org/officeDocument/2006/relationships/notesSlide"/><Relationship Id="rId31" Target="slides/slide8.xml" Type="http://schemas.openxmlformats.org/officeDocument/2006/relationships/slide"/><Relationship Id="rId32" Target="notesSlides/notesSlide7.xml" Type="http://schemas.openxmlformats.org/officeDocument/2006/relationships/notesSlide"/><Relationship Id="rId33" Target="slides/slide9.xml" Type="http://schemas.openxmlformats.org/officeDocument/2006/relationships/slide"/><Relationship Id="rId34" Target="notesSlides/notesSlide8.xml" Type="http://schemas.openxmlformats.org/officeDocument/2006/relationships/notesSlide"/><Relationship Id="rId35" Target="slides/slide10.xml" Type="http://schemas.openxmlformats.org/officeDocument/2006/relationships/slide"/><Relationship Id="rId36" Target="notesSlides/notesSlide9.xml" Type="http://schemas.openxmlformats.org/officeDocument/2006/relationships/notesSlide"/><Relationship Id="rId37" Target="slides/slide11.xml" Type="http://schemas.openxmlformats.org/officeDocument/2006/relationships/slide"/><Relationship Id="rId38" Target="notesSlides/notesSlide10.xml" Type="http://schemas.openxmlformats.org/officeDocument/2006/relationships/notesSlide"/><Relationship Id="rId39" Target="slides/slide12.xml" Type="http://schemas.openxmlformats.org/officeDocument/2006/relationships/slide"/><Relationship Id="rId4" Target="theme/theme1.xml" Type="http://schemas.openxmlformats.org/officeDocument/2006/relationships/theme"/><Relationship Id="rId40" Target="notesSlides/notesSlide11.xml" Type="http://schemas.openxmlformats.org/officeDocument/2006/relationships/notesSlide"/><Relationship Id="rId41" Target="slides/slide13.xml" Type="http://schemas.openxmlformats.org/officeDocument/2006/relationships/slide"/><Relationship Id="rId42" Target="slides/slide14.xml" Type="http://schemas.openxmlformats.org/officeDocument/2006/relationships/slide"/><Relationship Id="rId43" Target="notesSlides/notesSlide12.xml" Type="http://schemas.openxmlformats.org/officeDocument/2006/relationships/notesSlide"/><Relationship Id="rId44" Target="slides/slide15.xml" Type="http://schemas.openxmlformats.org/officeDocument/2006/relationships/slide"/><Relationship Id="rId45" Target="notesSlides/notesSlide13.xml" Type="http://schemas.openxmlformats.org/officeDocument/2006/relationships/notesSlide"/><Relationship Id="rId46" Target="slides/slide16.xml" Type="http://schemas.openxmlformats.org/officeDocument/2006/relationships/slide"/><Relationship Id="rId47" Target="notesSlides/notesSlide14.xml" Type="http://schemas.openxmlformats.org/officeDocument/2006/relationships/notesSlide"/><Relationship Id="rId48" Target="slides/slide17.xml" Type="http://schemas.openxmlformats.org/officeDocument/2006/relationships/slide"/><Relationship Id="rId49" Target="notesSlides/notesSlide15.xml" Type="http://schemas.openxmlformats.org/officeDocument/2006/relationships/notesSlide"/><Relationship Id="rId5" Target="tableStyles.xml" Type="http://schemas.openxmlformats.org/officeDocument/2006/relationships/tableStyles"/><Relationship Id="rId50" Target="slides/slide18.xml" Type="http://schemas.openxmlformats.org/officeDocument/2006/relationships/slide"/><Relationship Id="rId51" Target="notesSlides/notesSlide16.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Mathematical proofs had become increasingly powerful by the late nineteenth century. Many of these methods included considering sets with infinite members, and proofs often succeeded because such sets might be regarded as entire existing wholes.  </a:t>
            </a:r>
          </a:p>
          <a:p>
            <a:pPr lvl="0"/>
            <a:r>
              <a:rPr lang="en-US"/>
              <a:t> </a:t>
            </a:r>
          </a:p>
          <a:p>
            <a:pPr lvl="0"/>
            <a:r>
              <a:rPr lang="en-US"/>
              <a:t>The book by Roger states that Hilbert’s idea was to compile a list of axioms and procedural rules that encompassed all types of sound mathematical reasoning. He wished to be able to prove either P or ~P depending upon whether P is true or false.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Mathematical problems that are algorithmic in nature also have some classes of problems that are more difficult to solve algorithmically than others. This is what complexity theory is all about. It is concerned with infinite families of problems where there would be a general algorithm for finding answers to all the problems of one single family.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Steps of computation depend on the type of computing machine on which any sort of algorithm runs. This can cause uncertainties which is why experts have made a categorization of the possible ways that N, which is the greatest number of steps that the algorithm takes, can increase.  And one such category of N to increase is P which is called polynomial time. Now those algorithms that are not in P are referred to as NP. The N in NP refers to nondeterministic Turing machines and there are various types of NPs. A problem is said to be NP-hard if everything in NP can be transformed in polynomial time into it even though it may not be in NP.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If there was some algorithm that could solve NP problems in polynomial time we could compute any NP problem in polynomial time which would have meant that P = NP. </a:t>
            </a:r>
          </a:p>
          <a:p>
            <a:pPr lvl="0"/>
            <a:r>
              <a:rPr lang="en-US"/>
              <a:t>But till now it has been impossible to have such an algorithm. What we're trying to say here is that P != NP implies that there are some problems that CAN be verified in polynomial time but at the moment cannot be solved in polynomial time, and this is one of the unsolved problems in computer science today.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Everything that we talked about the nature, existence, and limitations of algorithms in the previous videos was on a principle level, but now we need to understand whether these algorithms even exist practically or not. Even for problems where it is clear that algorithms exist and how such algorithms can be constructed, it may require much ingenuity and hard work to develop them into something usable.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NP problems have not been solved in polynomial time till now. We have found ways to approximate a solution or randomly select to at least find an answer close to being solved in polynomial time. But the question is, will this problem ever be solved? </a:t>
            </a:r>
          </a:p>
          <a:p>
            <a:pPr lvl="0"/>
            <a:r>
              <a:rPr lang="en-US"/>
              <a:t>Why is it so complex and why has no one still be able to solve 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Let us consider the example of a problem that is “The Word Problem” Roger in his book “The Emperor’s New Mind” describes the problem as, Suppose that we have some alphabet of symbols, and we consider various strings of these symbols, referred to as words. The words need not in themselves have any meaning, but we shall be given a certain (finite) list of 'equalities' between them which we are allowed to use in order to derive further such 'equalities'. This is done by making substitutions of words from the initial list into other (normally longer) words which contain them as portions. Each such portion may be replaced by another portion that is deemed to be equal to it according to the list. The problem is then to decide, for some given pair of words, whether or not they are 'equal' according to these rules.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Well this problem might get solved someday in future. Because, with the passing of every decade, humans tend to understand computation better. If we keep moving forward in this direction and improve our understanding of computation, then we'll be able to take the step from using approximations to solve these problems to actually solving them!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Godel disproved this idea and He put forth two incompleteness theorems to counter Hilbert’s ideas. These theorems are related to limits of provability in formal axiomatic theories. </a:t>
            </a:r>
          </a:p>
          <a:p>
            <a:pPr lvl="0"/>
            <a:r>
              <a:rPr lang="en-US"/>
              <a:t> </a:t>
            </a:r>
          </a:p>
          <a:p>
            <a:pPr lvl="0"/>
            <a:r>
              <a:rPr lang="en-US"/>
              <a:t>The theorems are widely interpreted as showing that Hilbert's program to find a complete and consistent set of axioms for all mathematics is impossible.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first theorem states that no consistent system of axioms whose theorems can be listed by an effective procedure is capable of proving all truths about the arithmetic of natural numbers. For any such consistent formal system, there will always be statements about natural numbers that are true, but unprovable within the system which means every strong enough formal system is incomplete because there will always be at least one formula that can neither be proved or disproved.</a:t>
            </a:r>
          </a:p>
          <a:p>
            <a:pPr lvl="0"/>
            <a:r>
              <a:rPr lang="en-US"/>
              <a:t>And the second theorem which is an extension of the first, shows that the system cannot demonstrate its own consistency which means that if such a formal system admits a proof of its own consistency, then it is actually inconsistent.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Alan Turing reformulated Gödel’s result in terms of algorithms executed by an idealized computer that can read or write one bit at a time. He showed that there are some algorithms that are undecidable by such a Turing machine, that is, it’s impossible to tell whether the machine could complete the calculations in a finite amount of time. And there is no general test to see whether any particular algorithm is undecidable. Similar restrictions apply to real computers too.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relationship between the Gödel incompleteness theorem and Turing Machines is that if the halting problem which is the problem of determining, from a description of an arbitrary computer program and an input that whether the program will finish running, or continue to run forever is undecidable, then Peano Arithmetic that is the list of axioms of natural numbers is not complete since otherwise, you could solve the halting problem by searching for proofs in PA. The same argument works for any sound computably axiomatizable theory because if the halting problem is not solvable, there must be sentences of this form that are not settled by the theory.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For a non-recursive set, there is no general algorithmic way of deciding whether or not an element belongs to the set. There are many problems in mathematics that are considered non-recursive. That is why we might have a class of problems to which the answer in each case is either 'yes' or 'no', but for which no general algorithm exists for deciding which of these two is actually the case.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Let us consider the example of a problem that is “The Word Problem” Roger in his book “The Emperor’s New Mind” describes the problem as, Suppose that we have some alphabet of symbols, and we consider various strings of these symbols, referred to as words. The words need not in themselves have any meaning, but we shall be given a certain (finite) list of 'equalities' between them which we are allowed to use in order to derive further such 'equalities'. This is done by making substitutions of words from the initial list into other (normally longer) words which contain them as portions. Each such portion may be replaced by another portion that is deemed to be equal to it according to the list. The problem is then to decide, for some given pair of words, whether or not they are 'equal' according to these rules.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Let us take the same example that Roger took in his book, then our initial list is </a:t>
            </a:r>
          </a:p>
          <a:p>
            <a:pPr lvl="0"/>
            <a:r>
              <a:rPr lang="en-US"/>
              <a:t>EAT = AT ATE=A LATER = LOW </a:t>
            </a:r>
          </a:p>
          <a:p>
            <a:pPr lvl="0"/>
            <a:r>
              <a:rPr lang="en-US"/>
              <a:t>PAN = PILLOW CARP = ME</a:t>
            </a:r>
          </a:p>
          <a:p>
            <a:pPr lvl="0"/>
            <a:r>
              <a:rPr lang="en-US"/>
              <a:t>And from these initial lists, we can extract LAP = LEAP by doing multiple substitutions. But can we go from one word to another if we are given some words, i.e. Can we go from carpet to meat? Or from Caterpillar to man... In the case of the caterpillar to man, we can but we cannot go from carpet to meat. </a:t>
            </a:r>
          </a:p>
          <a:p>
            <a:pPr lvl="0"/>
            <a:r>
              <a:rPr lang="en-US"/>
              <a:t>To prove that we can go from one word to another we only need to exhibit a string of equalities where each word is obtained from the preceding one by use of an allowed relation. And this is it, we have a clear algorithm to prove if two words are equal but what if we need to prove that we cannot go from a particular word to some other word? That’s somewhat tricky and one has to resort to arguments about the rules that are given.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One way to prove two words unequal is to check if their sum of numbers of As, Ws, and Ms is equal. Because in every 'equality' in our initial list, the number of As plus the number of Ws plus the number of Ms should be the same on each side. Thus the total number of As, Was, and Ms cannot change throughout any succession of allowed substitutions. But there is no such obvious algorithm in general that can prove if words are not equal, we have to resort to intelligence to reach a conclusion. Thus it turns out that there is no single algorithm that can be used universally for all possible choices of the initial list. In this sense there is no algorithmic solution to the word problem and that it also belongs to non-recursive mathematics.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notesSlides/notesSlide10.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49.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svg" Type="http://schemas.openxmlformats.org/officeDocument/2006/relationships/image"/><Relationship Id="rId2" Target="../notesSlides/notesSlide11.xml" Type="http://schemas.openxmlformats.org/officeDocument/2006/relationships/notesSlide"/><Relationship Id="rId3" Target="../media/image50.png" Type="http://schemas.openxmlformats.org/officeDocument/2006/relationships/image"/><Relationship Id="rId4" Target="../media/image51.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 Id="rId9" Target="../media/image5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60.png" Type="http://schemas.openxmlformats.org/officeDocument/2006/relationships/image"/><Relationship Id="rId4" Target="../media/image61.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66.png" Type="http://schemas.openxmlformats.org/officeDocument/2006/relationships/image"/><Relationship Id="rId4" Target="../media/image67.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68.png" Type="http://schemas.openxmlformats.org/officeDocument/2006/relationships/image"/><Relationship Id="rId4" Target="../media/image69.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svg" Type="http://schemas.openxmlformats.org/officeDocument/2006/relationships/image"/><Relationship Id="rId2" Target="../notesSlides/notesSlide15.xml" Type="http://schemas.openxmlformats.org/officeDocument/2006/relationships/notesSlid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72.png" Type="http://schemas.openxmlformats.org/officeDocument/2006/relationships/image"/><Relationship Id="rId8" Target="../media/image73.jpeg" Type="http://schemas.openxmlformats.org/officeDocument/2006/relationships/image"/><Relationship Id="rId9" Target="../media/image7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notesSlides/notesSlide16.xml" Type="http://schemas.openxmlformats.org/officeDocument/2006/relationships/notesSlid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 Id="rId9"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2" Target="../notesSlides/notesSlide1.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11.jpe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jpeg" Type="http://schemas.openxmlformats.org/officeDocument/2006/relationships/image"/><Relationship Id="rId9" Target="../media/image1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2" Target="../notesSlides/notesSlide3.xml" Type="http://schemas.openxmlformats.org/officeDocument/2006/relationships/notesSlid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33.pn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4.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2" Target="../notesSlides/notesSlide6.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41.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42.png" Type="http://schemas.openxmlformats.org/officeDocument/2006/relationships/image"/><Relationship Id="rId9"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4400652"/>
            <a:ext cx="16435762" cy="4857648"/>
            <a:chOff x="0" y="0"/>
            <a:chExt cx="21914350" cy="6476864"/>
          </a:xfrm>
        </p:grpSpPr>
        <p:sp>
          <p:nvSpPr>
            <p:cNvPr name="TextBox 3" id="3"/>
            <p:cNvSpPr txBox="true"/>
            <p:nvPr/>
          </p:nvSpPr>
          <p:spPr>
            <a:xfrm rot="0">
              <a:off x="0" y="877661"/>
              <a:ext cx="21914350" cy="4599305"/>
            </a:xfrm>
            <a:prstGeom prst="rect">
              <a:avLst/>
            </a:prstGeom>
          </p:spPr>
          <p:txBody>
            <a:bodyPr anchor="t" rtlCol="false" tIns="0" lIns="0" bIns="0" rIns="0">
              <a:spAutoFit/>
            </a:bodyPr>
            <a:lstStyle/>
            <a:p>
              <a:pPr marL="0" indent="0" lvl="0">
                <a:lnSpc>
                  <a:spcPts val="13243"/>
                </a:lnSpc>
                <a:spcBef>
                  <a:spcPct val="0"/>
                </a:spcBef>
              </a:pPr>
              <a:r>
                <a:rPr lang="en-US" sz="11036" spc="-220">
                  <a:solidFill>
                    <a:srgbClr val="424242"/>
                  </a:solidFill>
                  <a:latin typeface="Gatwick Bold Bold"/>
                </a:rPr>
                <a:t>Ch</a:t>
              </a:r>
              <a:r>
                <a:rPr lang="en-US" sz="11036" spc="-220" u="none">
                  <a:solidFill>
                    <a:srgbClr val="424242"/>
                  </a:solidFill>
                  <a:latin typeface="Gatwick Bold Bold"/>
                </a:rPr>
                <a:t>apter 4: Truth, Proof, and Insight</a:t>
              </a:r>
            </a:p>
          </p:txBody>
        </p:sp>
        <p:sp>
          <p:nvSpPr>
            <p:cNvPr name="TextBox 4" id="4"/>
            <p:cNvSpPr txBox="true"/>
            <p:nvPr/>
          </p:nvSpPr>
          <p:spPr>
            <a:xfrm rot="0">
              <a:off x="0" y="-38100"/>
              <a:ext cx="21914350" cy="776922"/>
            </a:xfrm>
            <a:prstGeom prst="rect">
              <a:avLst/>
            </a:prstGeom>
          </p:spPr>
          <p:txBody>
            <a:bodyPr anchor="t" rtlCol="false" tIns="0" lIns="0" bIns="0" rIns="0">
              <a:spAutoFit/>
            </a:bodyPr>
            <a:lstStyle/>
            <a:p>
              <a:pPr algn="l" marL="0" indent="0" lvl="0">
                <a:lnSpc>
                  <a:spcPts val="4364"/>
                </a:lnSpc>
                <a:spcBef>
                  <a:spcPct val="0"/>
                </a:spcBef>
              </a:pPr>
              <a:r>
                <a:rPr lang="en-US" sz="3636" spc="-72">
                  <a:solidFill>
                    <a:srgbClr val="424242"/>
                  </a:solidFill>
                  <a:latin typeface="Gatwick Bold Bold"/>
                </a:rPr>
                <a:t>The Emperor’s New Mind by Roger Penrose</a:t>
              </a:r>
            </a:p>
          </p:txBody>
        </p:sp>
        <p:sp>
          <p:nvSpPr>
            <p:cNvPr name="TextBox 5" id="5"/>
            <p:cNvSpPr txBox="true"/>
            <p:nvPr/>
          </p:nvSpPr>
          <p:spPr>
            <a:xfrm rot="0">
              <a:off x="0" y="5907904"/>
              <a:ext cx="21914350" cy="568960"/>
            </a:xfrm>
            <a:prstGeom prst="rect">
              <a:avLst/>
            </a:prstGeom>
          </p:spPr>
          <p:txBody>
            <a:bodyPr anchor="t" rtlCol="false" tIns="0" lIns="0" bIns="0" rIns="0">
              <a:spAutoFit/>
            </a:bodyPr>
            <a:lstStyle/>
            <a:p>
              <a:pPr marL="0" indent="0" lvl="0">
                <a:lnSpc>
                  <a:spcPts val="3360"/>
                </a:lnSpc>
                <a:spcBef>
                  <a:spcPct val="0"/>
                </a:spcBef>
              </a:pPr>
              <a:r>
                <a:rPr lang="en-US" sz="2799">
                  <a:solidFill>
                    <a:srgbClr val="424242"/>
                  </a:solidFill>
                  <a:latin typeface="Open Sauce"/>
                </a:rPr>
                <a:t>Alisha Momin, Anmol Jumani, Muhammad Hammad Maqdoom, Umema Zehra</a:t>
              </a: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2314909" y="-172282"/>
            <a:ext cx="8091479" cy="2603985"/>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1955847" y="-2984129"/>
            <a:ext cx="2128265" cy="7751959"/>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063738" y="1028700"/>
            <a:ext cx="4151298" cy="3253108"/>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8701847" y="891457"/>
            <a:ext cx="3409082" cy="2677679"/>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3096656" y="2864115"/>
            <a:ext cx="12094687" cy="3046951"/>
            <a:chOff x="0" y="0"/>
            <a:chExt cx="16126250" cy="4062601"/>
          </a:xfrm>
        </p:grpSpPr>
        <p:sp>
          <p:nvSpPr>
            <p:cNvPr name="TextBox 3" id="3"/>
            <p:cNvSpPr txBox="true"/>
            <p:nvPr/>
          </p:nvSpPr>
          <p:spPr>
            <a:xfrm rot="0">
              <a:off x="0" y="0"/>
              <a:ext cx="16126250" cy="650081"/>
            </a:xfrm>
            <a:prstGeom prst="rect">
              <a:avLst/>
            </a:prstGeom>
          </p:spPr>
          <p:txBody>
            <a:bodyPr anchor="t" rtlCol="false" tIns="0" lIns="0" bIns="0" rIns="0">
              <a:spAutoFit/>
            </a:bodyPr>
            <a:lstStyle/>
            <a:p>
              <a:pPr algn="ctr" marL="0" indent="0" lvl="0">
                <a:lnSpc>
                  <a:spcPts val="3840"/>
                </a:lnSpc>
                <a:spcBef>
                  <a:spcPct val="0"/>
                </a:spcBef>
              </a:pPr>
              <a:r>
                <a:rPr lang="en-US" sz="3200" spc="-64">
                  <a:solidFill>
                    <a:srgbClr val="424242"/>
                  </a:solidFill>
                  <a:latin typeface="Open Sauce Bold"/>
                </a:rPr>
                <a:t>Check if their sum of numbers of </a:t>
              </a:r>
              <a:r>
                <a:rPr lang="en-US" sz="1200" spc="-24">
                  <a:solidFill>
                    <a:srgbClr val="424242"/>
                  </a:solidFill>
                  <a:latin typeface="Open Sauce Bold"/>
                </a:rPr>
                <a:t>As, </a:t>
              </a:r>
              <a:r>
                <a:rPr lang="en-US" sz="3200" spc="-64" u="none">
                  <a:solidFill>
                    <a:srgbClr val="424242"/>
                  </a:solidFill>
                  <a:latin typeface="Open Sauce Bold"/>
                </a:rPr>
                <a:t>Ws, and Ms is equal.</a:t>
              </a:r>
            </a:p>
          </p:txBody>
        </p:sp>
        <p:sp>
          <p:nvSpPr>
            <p:cNvPr name="TextBox 4" id="4"/>
            <p:cNvSpPr txBox="true"/>
            <p:nvPr/>
          </p:nvSpPr>
          <p:spPr>
            <a:xfrm rot="0">
              <a:off x="0" y="983326"/>
              <a:ext cx="16126250" cy="535305"/>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424242"/>
                  </a:solidFill>
                  <a:latin typeface="Open Sauce"/>
                </a:rPr>
                <a:t>As + Ws + Ms should be same on both sides</a:t>
              </a:r>
            </a:p>
          </p:txBody>
        </p:sp>
        <p:sp>
          <p:nvSpPr>
            <p:cNvPr name="TextBox 5" id="5"/>
            <p:cNvSpPr txBox="true"/>
            <p:nvPr/>
          </p:nvSpPr>
          <p:spPr>
            <a:xfrm rot="0">
              <a:off x="0" y="2762439"/>
              <a:ext cx="16126250" cy="1300162"/>
            </a:xfrm>
            <a:prstGeom prst="rect">
              <a:avLst/>
            </a:prstGeom>
          </p:spPr>
          <p:txBody>
            <a:bodyPr anchor="t" rtlCol="false" tIns="0" lIns="0" bIns="0" rIns="0">
              <a:spAutoFit/>
            </a:bodyPr>
            <a:lstStyle/>
            <a:p>
              <a:pPr algn="ctr" marL="0" indent="0" lvl="0">
                <a:lnSpc>
                  <a:spcPts val="3840"/>
                </a:lnSpc>
                <a:spcBef>
                  <a:spcPct val="0"/>
                </a:spcBef>
              </a:pPr>
              <a:r>
                <a:rPr lang="en-US" sz="3200" spc="-64">
                  <a:solidFill>
                    <a:srgbClr val="424242"/>
                  </a:solidFill>
                  <a:latin typeface="Open Sauce Bold"/>
                </a:rPr>
                <a:t>The total number of As, Ws, and Ms cannot change throughout any succession of allowed substitutions.</a:t>
              </a:r>
            </a:p>
          </p:txBody>
        </p:sp>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6372389">
            <a:off x="3602312" y="7476610"/>
            <a:ext cx="2817284" cy="4919067"/>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35446" y="7235499"/>
            <a:ext cx="2421032" cy="3513372"/>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5400000">
            <a:off x="14564757" y="-724722"/>
            <a:ext cx="819364" cy="2926299"/>
          </a:xfrm>
          <a:prstGeom prst="rect">
            <a:avLst/>
          </a:prstGeom>
        </p:spPr>
      </p:pic>
      <p:sp>
        <p:nvSpPr>
          <p:cNvPr name="TextBox 9" id="9"/>
          <p:cNvSpPr txBox="true"/>
          <p:nvPr/>
        </p:nvSpPr>
        <p:spPr>
          <a:xfrm rot="0">
            <a:off x="4986138" y="6138219"/>
            <a:ext cx="8315725" cy="1097280"/>
          </a:xfrm>
          <a:prstGeom prst="rect">
            <a:avLst/>
          </a:prstGeom>
        </p:spPr>
        <p:txBody>
          <a:bodyPr anchor="t" rtlCol="false" tIns="0" lIns="0" bIns="0" rIns="0">
            <a:spAutoFit/>
          </a:bodyPr>
          <a:lstStyle/>
          <a:p>
            <a:pPr algn="ctr">
              <a:lnSpc>
                <a:spcPts val="2879"/>
              </a:lnSpc>
            </a:pPr>
            <a:r>
              <a:rPr lang="en-US" sz="2400" spc="-48">
                <a:solidFill>
                  <a:srgbClr val="424242"/>
                </a:solidFill>
                <a:latin typeface="Open Sauce"/>
              </a:rPr>
              <a:t>There is no algorithmic solution to the word problem and that it also belongs to non-recursive mathematics.</a:t>
            </a:r>
          </a:p>
          <a:p>
            <a:pPr algn="ctr">
              <a:lnSpc>
                <a:spcPts val="287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270616" y="7315135"/>
            <a:ext cx="4277753" cy="4262197"/>
          </a:xfrm>
          <a:prstGeom prst="rect">
            <a:avLst/>
          </a:prstGeom>
        </p:spPr>
      </p:pic>
      <p:grpSp>
        <p:nvGrpSpPr>
          <p:cNvPr name="Group 3" id="3"/>
          <p:cNvGrpSpPr>
            <a:grpSpLocks noChangeAspect="true"/>
          </p:cNvGrpSpPr>
          <p:nvPr/>
        </p:nvGrpSpPr>
        <p:grpSpPr>
          <a:xfrm rot="0">
            <a:off x="10001250" y="5993098"/>
            <a:ext cx="6739230" cy="4579254"/>
            <a:chOff x="-90170" y="-34290"/>
            <a:chExt cx="6502400" cy="4418330"/>
          </a:xfrm>
        </p:grpSpPr>
        <p:sp>
          <p:nvSpPr>
            <p:cNvPr name="Freeform 4" id="4"/>
            <p:cNvSpPr/>
            <p:nvPr/>
          </p:nvSpPr>
          <p:spPr>
            <a:xfrm>
              <a:off x="-90170" y="-34290"/>
              <a:ext cx="6502400" cy="4418330"/>
            </a:xfrm>
            <a:custGeom>
              <a:avLst/>
              <a:gdLst/>
              <a:ahLst/>
              <a:cxnLst/>
              <a:rect r="r" b="b" t="t" l="l"/>
              <a:pathLst>
                <a:path h="4418330" w="6502400">
                  <a:moveTo>
                    <a:pt x="158750" y="53340"/>
                  </a:moveTo>
                  <a:cubicBezTo>
                    <a:pt x="297180" y="53340"/>
                    <a:pt x="3750310" y="106680"/>
                    <a:pt x="4424680" y="53340"/>
                  </a:cubicBezTo>
                  <a:cubicBezTo>
                    <a:pt x="5099050" y="0"/>
                    <a:pt x="6339840" y="74930"/>
                    <a:pt x="6421120" y="77470"/>
                  </a:cubicBezTo>
                  <a:cubicBezTo>
                    <a:pt x="6502400" y="80010"/>
                    <a:pt x="6286500" y="3578860"/>
                    <a:pt x="6249670" y="3973830"/>
                  </a:cubicBezTo>
                  <a:cubicBezTo>
                    <a:pt x="6224270" y="4254500"/>
                    <a:pt x="271780" y="4418330"/>
                    <a:pt x="135890" y="4391660"/>
                  </a:cubicBezTo>
                  <a:cubicBezTo>
                    <a:pt x="0" y="4364990"/>
                    <a:pt x="210820" y="1699260"/>
                    <a:pt x="158750" y="1267460"/>
                  </a:cubicBezTo>
                  <a:cubicBezTo>
                    <a:pt x="106680" y="835660"/>
                    <a:pt x="158750" y="53340"/>
                    <a:pt x="158750" y="53340"/>
                  </a:cubicBezTo>
                  <a:close/>
                </a:path>
              </a:pathLst>
            </a:custGeom>
            <a:blipFill>
              <a:blip r:embed="rId5"/>
              <a:stretch>
                <a:fillRect l="-3514" r="-6354" t="786" b="-786"/>
              </a:stretch>
            </a:blipFill>
          </p:spPr>
        </p:sp>
      </p:grpSp>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94995">
            <a:off x="9502014" y="5583492"/>
            <a:ext cx="3196834" cy="1104361"/>
          </a:xfrm>
          <a:prstGeom prst="rect">
            <a:avLst/>
          </a:prstGeom>
        </p:spPr>
      </p:pic>
      <p:grpSp>
        <p:nvGrpSpPr>
          <p:cNvPr name="Group 6" id="6"/>
          <p:cNvGrpSpPr>
            <a:grpSpLocks noChangeAspect="true"/>
          </p:cNvGrpSpPr>
          <p:nvPr/>
        </p:nvGrpSpPr>
        <p:grpSpPr>
          <a:xfrm rot="0">
            <a:off x="2777692" y="5110702"/>
            <a:ext cx="4907134" cy="4914900"/>
            <a:chOff x="-6350" y="-36830"/>
            <a:chExt cx="6419850" cy="6430010"/>
          </a:xfrm>
        </p:grpSpPr>
        <p:sp>
          <p:nvSpPr>
            <p:cNvPr name="Freeform 7" id="7"/>
            <p:cNvSpPr/>
            <p:nvPr/>
          </p:nvSpPr>
          <p:spPr>
            <a:xfrm>
              <a:off x="-6350" y="-36830"/>
              <a:ext cx="6419850" cy="6430010"/>
            </a:xfrm>
            <a:custGeom>
              <a:avLst/>
              <a:gdLst/>
              <a:ahLst/>
              <a:cxnLst/>
              <a:rect r="r" b="b" t="t" l="l"/>
              <a:pathLst>
                <a:path h="6430010" w="6419850">
                  <a:moveTo>
                    <a:pt x="3980180" y="39370"/>
                  </a:moveTo>
                  <a:cubicBezTo>
                    <a:pt x="3902710" y="0"/>
                    <a:pt x="3124200" y="354330"/>
                    <a:pt x="2142490" y="617220"/>
                  </a:cubicBezTo>
                  <a:cubicBezTo>
                    <a:pt x="1402080" y="816610"/>
                    <a:pt x="393700" y="929640"/>
                    <a:pt x="342900" y="971550"/>
                  </a:cubicBezTo>
                  <a:cubicBezTo>
                    <a:pt x="288290" y="1017270"/>
                    <a:pt x="466090" y="1253490"/>
                    <a:pt x="401320" y="2128520"/>
                  </a:cubicBezTo>
                  <a:cubicBezTo>
                    <a:pt x="326390" y="3138170"/>
                    <a:pt x="12700" y="4806950"/>
                    <a:pt x="6350" y="4885690"/>
                  </a:cubicBezTo>
                  <a:cubicBezTo>
                    <a:pt x="0" y="4972050"/>
                    <a:pt x="1061720" y="4992370"/>
                    <a:pt x="2001520" y="5474970"/>
                  </a:cubicBezTo>
                  <a:cubicBezTo>
                    <a:pt x="2674620" y="5820410"/>
                    <a:pt x="3592830" y="6361430"/>
                    <a:pt x="3642360" y="6393180"/>
                  </a:cubicBezTo>
                  <a:cubicBezTo>
                    <a:pt x="3698240" y="6430010"/>
                    <a:pt x="4371340" y="5444490"/>
                    <a:pt x="5040630" y="4677410"/>
                  </a:cubicBezTo>
                  <a:cubicBezTo>
                    <a:pt x="5802630" y="3804920"/>
                    <a:pt x="6280150" y="3441700"/>
                    <a:pt x="6352540" y="3355340"/>
                  </a:cubicBezTo>
                  <a:cubicBezTo>
                    <a:pt x="6419850" y="3274060"/>
                    <a:pt x="5642610" y="2500630"/>
                    <a:pt x="5064760" y="1709420"/>
                  </a:cubicBezTo>
                  <a:cubicBezTo>
                    <a:pt x="4486910" y="918210"/>
                    <a:pt x="4108450" y="105410"/>
                    <a:pt x="3980180" y="39370"/>
                  </a:cubicBezTo>
                  <a:close/>
                </a:path>
              </a:pathLst>
            </a:custGeom>
            <a:solidFill>
              <a:srgbClr val="FFFFFF"/>
            </a:solidFill>
            <a:ln>
              <a:solidFill>
                <a:srgbClr val="000000"/>
              </a:solidFill>
            </a:ln>
          </p:spPr>
        </p:sp>
      </p:grpSp>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652079" y="8242647"/>
            <a:ext cx="4690733" cy="3334685"/>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5628835" y="4549400"/>
            <a:ext cx="2861306" cy="2247426"/>
          </a:xfrm>
          <a:prstGeom prst="rect">
            <a:avLst/>
          </a:prstGeom>
        </p:spPr>
      </p:pic>
      <p:grpSp>
        <p:nvGrpSpPr>
          <p:cNvPr name="Group 10" id="10"/>
          <p:cNvGrpSpPr/>
          <p:nvPr/>
        </p:nvGrpSpPr>
        <p:grpSpPr>
          <a:xfrm rot="0">
            <a:off x="1028700" y="366634"/>
            <a:ext cx="15711780" cy="5329527"/>
            <a:chOff x="0" y="0"/>
            <a:chExt cx="20949040" cy="7106036"/>
          </a:xfrm>
        </p:grpSpPr>
        <p:sp>
          <p:nvSpPr>
            <p:cNvPr name="TextBox 11" id="11"/>
            <p:cNvSpPr txBox="true"/>
            <p:nvPr/>
          </p:nvSpPr>
          <p:spPr>
            <a:xfrm rot="0">
              <a:off x="0" y="-57150"/>
              <a:ext cx="20949040" cy="3166110"/>
            </a:xfrm>
            <a:prstGeom prst="rect">
              <a:avLst/>
            </a:prstGeom>
          </p:spPr>
          <p:txBody>
            <a:bodyPr anchor="t" rtlCol="false" tIns="0" lIns="0" bIns="0" rIns="0">
              <a:spAutoFit/>
            </a:bodyPr>
            <a:lstStyle/>
            <a:p>
              <a:pPr algn="l" marL="0" indent="0" lvl="0">
                <a:lnSpc>
                  <a:spcPts val="6120"/>
                </a:lnSpc>
                <a:spcBef>
                  <a:spcPct val="0"/>
                </a:spcBef>
              </a:pPr>
              <a:r>
                <a:rPr lang="en-US" sz="5100" spc="-102">
                  <a:solidFill>
                    <a:srgbClr val="424242"/>
                  </a:solidFill>
                  <a:latin typeface="Gatwick Bold Bold"/>
                </a:rPr>
                <a:t>Why is there no algorithm to solve NP problems in polynomial time? Would we ever be able to find such an algorithm?</a:t>
              </a:r>
            </a:p>
          </p:txBody>
        </p:sp>
        <p:sp>
          <p:nvSpPr>
            <p:cNvPr name="TextBox 12" id="12"/>
            <p:cNvSpPr txBox="true"/>
            <p:nvPr/>
          </p:nvSpPr>
          <p:spPr>
            <a:xfrm rot="0">
              <a:off x="0" y="3802033"/>
              <a:ext cx="20949040" cy="1950244"/>
            </a:xfrm>
            <a:prstGeom prst="rect">
              <a:avLst/>
            </a:prstGeom>
          </p:spPr>
          <p:txBody>
            <a:bodyPr anchor="t" rtlCol="false" tIns="0" lIns="0" bIns="0" rIns="0">
              <a:spAutoFit/>
            </a:bodyPr>
            <a:lstStyle/>
            <a:p>
              <a:pPr algn="l" marL="0" indent="0" lvl="0">
                <a:lnSpc>
                  <a:spcPts val="3840"/>
                </a:lnSpc>
                <a:spcBef>
                  <a:spcPct val="0"/>
                </a:spcBef>
              </a:pPr>
              <a:r>
                <a:rPr lang="en-US" sz="3200" spc="-64">
                  <a:solidFill>
                    <a:srgbClr val="424242"/>
                  </a:solidFill>
                  <a:latin typeface="Open Sauce"/>
                </a:rPr>
                <a:t>Complexity theory is concerned with infinite families of problems where there would be a general algorithm for finding answers to all the problems of one single family.</a:t>
              </a:r>
            </a:p>
          </p:txBody>
        </p:sp>
        <p:sp>
          <p:nvSpPr>
            <p:cNvPr name="TextBox 13" id="13"/>
            <p:cNvSpPr txBox="true"/>
            <p:nvPr/>
          </p:nvSpPr>
          <p:spPr>
            <a:xfrm rot="0">
              <a:off x="0" y="6570731"/>
              <a:ext cx="20949040" cy="535305"/>
            </a:xfrm>
            <a:prstGeom prst="rect">
              <a:avLst/>
            </a:prstGeom>
          </p:spPr>
          <p:txBody>
            <a:bodyPr anchor="t" rtlCol="false" tIns="0" lIns="0" bIns="0" rIns="0">
              <a:spAutoFit/>
            </a:bodyPr>
            <a:lstStyle/>
            <a:p>
              <a:pPr algn="l" marL="0" indent="0" lvl="0">
                <a:lnSpc>
                  <a:spcPts val="3359"/>
                </a:lnSpc>
                <a:spcBef>
                  <a:spcPct val="0"/>
                </a:spcBef>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2379147" y="744895"/>
            <a:ext cx="13529707" cy="1763792"/>
          </a:xfrm>
          <a:prstGeom prst="rect">
            <a:avLst/>
          </a:prstGeom>
        </p:spPr>
        <p:txBody>
          <a:bodyPr anchor="t" rtlCol="false" tIns="0" lIns="0" bIns="0" rIns="0">
            <a:spAutoFit/>
          </a:bodyPr>
          <a:lstStyle/>
          <a:p>
            <a:pPr algn="ctr" marL="0" indent="0" lvl="0">
              <a:lnSpc>
                <a:spcPts val="6720"/>
              </a:lnSpc>
              <a:spcBef>
                <a:spcPct val="0"/>
              </a:spcBef>
            </a:pPr>
            <a:r>
              <a:rPr lang="en-US" sz="5600" spc="-112">
                <a:solidFill>
                  <a:srgbClr val="424242"/>
                </a:solidFill>
                <a:latin typeface="Gatwick Bold Bold"/>
              </a:rPr>
              <a:t>Categ</a:t>
            </a:r>
            <a:r>
              <a:rPr lang="en-US" sz="5600" spc="-112" u="none">
                <a:solidFill>
                  <a:srgbClr val="424242"/>
                </a:solidFill>
                <a:latin typeface="Gatwick Bold Bold"/>
              </a:rPr>
              <a:t>orization of the possible ways that N can increase.</a:t>
            </a:r>
          </a:p>
        </p:txBody>
      </p:sp>
      <p:grpSp>
        <p:nvGrpSpPr>
          <p:cNvPr name="Group 3" id="3"/>
          <p:cNvGrpSpPr/>
          <p:nvPr/>
        </p:nvGrpSpPr>
        <p:grpSpPr>
          <a:xfrm rot="0">
            <a:off x="3375264" y="4018828"/>
            <a:ext cx="4142410" cy="1124672"/>
            <a:chOff x="0" y="0"/>
            <a:chExt cx="5523213" cy="1499563"/>
          </a:xfrm>
        </p:grpSpPr>
        <p:sp>
          <p:nvSpPr>
            <p:cNvPr name="TextBox 4" id="4"/>
            <p:cNvSpPr txBox="true"/>
            <p:nvPr/>
          </p:nvSpPr>
          <p:spPr>
            <a:xfrm rot="0">
              <a:off x="0" y="-38100"/>
              <a:ext cx="5523213" cy="688407"/>
            </a:xfrm>
            <a:prstGeom prst="rect">
              <a:avLst/>
            </a:prstGeom>
          </p:spPr>
          <p:txBody>
            <a:bodyPr anchor="t" rtlCol="false" tIns="0" lIns="0" bIns="0" rIns="0">
              <a:spAutoFit/>
            </a:bodyPr>
            <a:lstStyle/>
            <a:p>
              <a:pPr algn="ctr" marL="0" indent="0" lvl="0">
                <a:lnSpc>
                  <a:spcPts val="3839"/>
                </a:lnSpc>
                <a:spcBef>
                  <a:spcPct val="0"/>
                </a:spcBef>
              </a:pPr>
              <a:r>
                <a:rPr lang="en-US" sz="3199" spc="-63">
                  <a:solidFill>
                    <a:srgbClr val="424242"/>
                  </a:solidFill>
                  <a:latin typeface="Gatwick Bold Bold"/>
                </a:rPr>
                <a:t>P</a:t>
              </a:r>
              <a:r>
                <a:rPr lang="en-US" sz="3199" spc="-63" u="none">
                  <a:solidFill>
                    <a:srgbClr val="424242"/>
                  </a:solidFill>
                  <a:latin typeface="Gatwick Bold Bold"/>
                </a:rPr>
                <a:t>olynomial time.</a:t>
              </a:r>
            </a:p>
          </p:txBody>
        </p:sp>
        <p:sp>
          <p:nvSpPr>
            <p:cNvPr name="TextBox 5" id="5"/>
            <p:cNvSpPr txBox="true"/>
            <p:nvPr/>
          </p:nvSpPr>
          <p:spPr>
            <a:xfrm rot="0">
              <a:off x="0" y="1095659"/>
              <a:ext cx="5523213" cy="403904"/>
            </a:xfrm>
            <a:prstGeom prst="rect">
              <a:avLst/>
            </a:prstGeom>
          </p:spPr>
          <p:txBody>
            <a:bodyPr anchor="t" rtlCol="false" tIns="0" lIns="0" bIns="0" rIns="0">
              <a:spAutoFit/>
            </a:bodyPr>
            <a:lstStyle/>
            <a:p>
              <a:pPr algn="ctr" marL="0" indent="0" lvl="0">
                <a:lnSpc>
                  <a:spcPts val="2519"/>
                </a:lnSpc>
                <a:spcBef>
                  <a:spcPct val="0"/>
                </a:spcBef>
              </a:pPr>
            </a:p>
          </p:txBody>
        </p:sp>
      </p:grpSp>
      <p:sp>
        <p:nvSpPr>
          <p:cNvPr name="TextBox 6" id="6"/>
          <p:cNvSpPr txBox="true"/>
          <p:nvPr/>
        </p:nvSpPr>
        <p:spPr>
          <a:xfrm rot="0">
            <a:off x="8468516" y="3980728"/>
            <a:ext cx="6444220" cy="1013561"/>
          </a:xfrm>
          <a:prstGeom prst="rect">
            <a:avLst/>
          </a:prstGeom>
        </p:spPr>
        <p:txBody>
          <a:bodyPr anchor="t" rtlCol="false" tIns="0" lIns="0" bIns="0" rIns="0">
            <a:spAutoFit/>
          </a:bodyPr>
          <a:lstStyle/>
          <a:p>
            <a:pPr algn="ctr" marL="0" indent="0" lvl="0">
              <a:lnSpc>
                <a:spcPts val="3839"/>
              </a:lnSpc>
              <a:spcBef>
                <a:spcPct val="0"/>
              </a:spcBef>
            </a:pPr>
            <a:r>
              <a:rPr lang="en-US" sz="3199" spc="-63">
                <a:solidFill>
                  <a:srgbClr val="424242"/>
                </a:solidFill>
                <a:latin typeface="Gatwick Bold Bold"/>
              </a:rPr>
              <a:t>Algorith</a:t>
            </a:r>
            <a:r>
              <a:rPr lang="en-US" sz="3199" spc="-63" u="none">
                <a:solidFill>
                  <a:srgbClr val="424242"/>
                </a:solidFill>
                <a:latin typeface="Gatwick Bold Bold"/>
              </a:rPr>
              <a:t>ms that are not in P are referred to as NP</a:t>
            </a:r>
          </a:p>
        </p:txBody>
      </p:sp>
      <p:sp>
        <p:nvSpPr>
          <p:cNvPr name="TextBox 7" id="7"/>
          <p:cNvSpPr txBox="true"/>
          <p:nvPr/>
        </p:nvSpPr>
        <p:spPr>
          <a:xfrm rot="0">
            <a:off x="3375264" y="6852153"/>
            <a:ext cx="4142410" cy="1989022"/>
          </a:xfrm>
          <a:prstGeom prst="rect">
            <a:avLst/>
          </a:prstGeom>
        </p:spPr>
        <p:txBody>
          <a:bodyPr anchor="t" rtlCol="false" tIns="0" lIns="0" bIns="0" rIns="0">
            <a:spAutoFit/>
          </a:bodyPr>
          <a:lstStyle/>
          <a:p>
            <a:pPr algn="ctr" marL="0" indent="0" lvl="0">
              <a:lnSpc>
                <a:spcPts val="3839"/>
              </a:lnSpc>
              <a:spcBef>
                <a:spcPct val="0"/>
              </a:spcBef>
            </a:pPr>
            <a:r>
              <a:rPr lang="en-US" sz="3199" spc="-63">
                <a:solidFill>
                  <a:srgbClr val="424242"/>
                </a:solidFill>
                <a:latin typeface="Gatwick Bold Bold"/>
              </a:rPr>
              <a:t>Turing</a:t>
            </a:r>
            <a:r>
              <a:rPr lang="en-US" sz="3199" spc="-63" u="none">
                <a:solidFill>
                  <a:srgbClr val="424242"/>
                </a:solidFill>
                <a:latin typeface="Gatwick Bold Bold"/>
              </a:rPr>
              <a:t> machines and there are various types of NPs</a:t>
            </a:r>
          </a:p>
        </p:txBody>
      </p:sp>
      <p:sp>
        <p:nvSpPr>
          <p:cNvPr name="TextBox 8" id="8"/>
          <p:cNvSpPr txBox="true"/>
          <p:nvPr/>
        </p:nvSpPr>
        <p:spPr>
          <a:xfrm rot="0">
            <a:off x="8468516" y="6923448"/>
            <a:ext cx="6044095" cy="2964482"/>
          </a:xfrm>
          <a:prstGeom prst="rect">
            <a:avLst/>
          </a:prstGeom>
        </p:spPr>
        <p:txBody>
          <a:bodyPr anchor="t" rtlCol="false" tIns="0" lIns="0" bIns="0" rIns="0">
            <a:spAutoFit/>
          </a:bodyPr>
          <a:lstStyle/>
          <a:p>
            <a:pPr algn="ctr" marL="0" indent="0" lvl="0">
              <a:lnSpc>
                <a:spcPts val="3839"/>
              </a:lnSpc>
              <a:spcBef>
                <a:spcPct val="0"/>
              </a:spcBef>
            </a:pPr>
            <a:r>
              <a:rPr lang="en-US" sz="3199" spc="-63">
                <a:solidFill>
                  <a:srgbClr val="424242"/>
                </a:solidFill>
                <a:latin typeface="Gatwick Bold Bold"/>
              </a:rPr>
              <a:t>A</a:t>
            </a:r>
            <a:r>
              <a:rPr lang="en-US" sz="3199" spc="-63" u="none">
                <a:solidFill>
                  <a:srgbClr val="424242"/>
                </a:solidFill>
                <a:latin typeface="Gatwick Bold Bold"/>
              </a:rPr>
              <a:t> problem is said to be NP-hard if everything in NP can be transformed in polynomial time into it even though it may not be in NP.</a:t>
            </a:r>
          </a:p>
        </p:txBody>
      </p:sp>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3490895">
            <a:off x="-1899728" y="4905558"/>
            <a:ext cx="3999135" cy="6982617"/>
          </a:xfrm>
          <a:prstGeom prst="rect">
            <a:avLst/>
          </a:prstGeom>
        </p:spPr>
      </p:pic>
      <p:pic>
        <p:nvPicPr>
          <p:cNvPr name="Picture 10" id="1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172408">
            <a:off x="401622" y="8747054"/>
            <a:ext cx="2230149" cy="790689"/>
          </a:xfrm>
          <a:prstGeom prst="rect">
            <a:avLst/>
          </a:prstGeom>
        </p:spPr>
      </p:pic>
      <p:pic>
        <p:nvPicPr>
          <p:cNvPr name="Picture 11" id="1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5400000">
            <a:off x="15559745" y="-598590"/>
            <a:ext cx="3094981" cy="2734837"/>
          </a:xfrm>
          <a:prstGeom prst="rect">
            <a:avLst/>
          </a:prstGeom>
        </p:spPr>
      </p:pic>
      <p:pic>
        <p:nvPicPr>
          <p:cNvPr name="Picture 12" id="12"/>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4048780">
            <a:off x="16682344" y="-161575"/>
            <a:ext cx="849784" cy="2279908"/>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08124" y="7396049"/>
            <a:ext cx="2789578" cy="267545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5065804" y="7396049"/>
            <a:ext cx="2874262" cy="2675459"/>
          </a:xfrm>
          <a:prstGeom prst="rect">
            <a:avLst/>
          </a:prstGeom>
        </p:spPr>
      </p:pic>
      <p:grpSp>
        <p:nvGrpSpPr>
          <p:cNvPr name="Group 4" id="4"/>
          <p:cNvGrpSpPr/>
          <p:nvPr/>
        </p:nvGrpSpPr>
        <p:grpSpPr>
          <a:xfrm rot="0">
            <a:off x="2064302" y="1028700"/>
            <a:ext cx="14159395" cy="1597619"/>
            <a:chOff x="0" y="0"/>
            <a:chExt cx="18879194" cy="2130159"/>
          </a:xfrm>
        </p:grpSpPr>
        <p:sp>
          <p:nvSpPr>
            <p:cNvPr name="TextBox 5" id="5"/>
            <p:cNvSpPr txBox="true"/>
            <p:nvPr/>
          </p:nvSpPr>
          <p:spPr>
            <a:xfrm rot="0">
              <a:off x="0" y="-57150"/>
              <a:ext cx="18879194" cy="1194911"/>
            </a:xfrm>
            <a:prstGeom prst="rect">
              <a:avLst/>
            </a:prstGeom>
          </p:spPr>
          <p:txBody>
            <a:bodyPr anchor="t" rtlCol="false" tIns="0" lIns="0" bIns="0" rIns="0">
              <a:spAutoFit/>
            </a:bodyPr>
            <a:lstStyle/>
            <a:p>
              <a:pPr algn="ctr" marL="0" indent="0" lvl="0">
                <a:lnSpc>
                  <a:spcPts val="6720"/>
                </a:lnSpc>
                <a:spcBef>
                  <a:spcPct val="0"/>
                </a:spcBef>
              </a:pPr>
              <a:r>
                <a:rPr lang="en-US" sz="5600" spc="-112">
                  <a:solidFill>
                    <a:srgbClr val="424242"/>
                  </a:solidFill>
                  <a:latin typeface="Gatwick Bold Bold"/>
                </a:rPr>
                <a:t>EXAMPLES OF NP PROBLEM</a:t>
              </a:r>
            </a:p>
          </p:txBody>
        </p:sp>
        <p:sp>
          <p:nvSpPr>
            <p:cNvPr name="TextBox 6" id="6"/>
            <p:cNvSpPr txBox="true"/>
            <p:nvPr/>
          </p:nvSpPr>
          <p:spPr>
            <a:xfrm rot="0">
              <a:off x="0" y="1441978"/>
              <a:ext cx="18879194" cy="688181"/>
            </a:xfrm>
            <a:prstGeom prst="rect">
              <a:avLst/>
            </a:prstGeom>
          </p:spPr>
          <p:txBody>
            <a:bodyPr anchor="t" rtlCol="false" tIns="0" lIns="0" bIns="0" rIns="0">
              <a:spAutoFit/>
            </a:bodyPr>
            <a:lstStyle/>
            <a:p>
              <a:pPr algn="ctr" marL="0" indent="0" lvl="0">
                <a:lnSpc>
                  <a:spcPts val="3840"/>
                </a:lnSpc>
                <a:spcBef>
                  <a:spcPct val="0"/>
                </a:spcBef>
              </a:pPr>
            </a:p>
          </p:txBody>
        </p:sp>
      </p:grpSp>
      <p:grpSp>
        <p:nvGrpSpPr>
          <p:cNvPr name="Group 7" id="7"/>
          <p:cNvGrpSpPr/>
          <p:nvPr/>
        </p:nvGrpSpPr>
        <p:grpSpPr>
          <a:xfrm rot="0">
            <a:off x="3691596" y="5143500"/>
            <a:ext cx="4998002" cy="2084891"/>
            <a:chOff x="0" y="0"/>
            <a:chExt cx="6664003" cy="2779855"/>
          </a:xfrm>
        </p:grpSpPr>
        <p:sp>
          <p:nvSpPr>
            <p:cNvPr name="TextBox 8" id="8"/>
            <p:cNvSpPr txBox="true"/>
            <p:nvPr/>
          </p:nvSpPr>
          <p:spPr>
            <a:xfrm rot="0">
              <a:off x="0" y="-38100"/>
              <a:ext cx="6664003" cy="688407"/>
            </a:xfrm>
            <a:prstGeom prst="rect">
              <a:avLst/>
            </a:prstGeom>
          </p:spPr>
          <p:txBody>
            <a:bodyPr anchor="t" rtlCol="false" tIns="0" lIns="0" bIns="0" rIns="0">
              <a:spAutoFit/>
            </a:bodyPr>
            <a:lstStyle/>
            <a:p>
              <a:pPr algn="ctr" marL="0" indent="0" lvl="0">
                <a:lnSpc>
                  <a:spcPts val="3839"/>
                </a:lnSpc>
                <a:spcBef>
                  <a:spcPct val="0"/>
                </a:spcBef>
              </a:pPr>
              <a:r>
                <a:rPr lang="en-US" sz="3199" spc="-63">
                  <a:solidFill>
                    <a:srgbClr val="424242"/>
                  </a:solidFill>
                  <a:latin typeface="Gatwick Bold Bold"/>
                </a:rPr>
                <a:t>Hamiltonian Circuit</a:t>
              </a:r>
            </a:p>
          </p:txBody>
        </p:sp>
        <p:sp>
          <p:nvSpPr>
            <p:cNvPr name="TextBox 9" id="9"/>
            <p:cNvSpPr txBox="true"/>
            <p:nvPr/>
          </p:nvSpPr>
          <p:spPr>
            <a:xfrm rot="0">
              <a:off x="0" y="1095659"/>
              <a:ext cx="6664003" cy="1684196"/>
            </a:xfrm>
            <a:prstGeom prst="rect">
              <a:avLst/>
            </a:prstGeom>
          </p:spPr>
          <p:txBody>
            <a:bodyPr anchor="t" rtlCol="false" tIns="0" lIns="0" bIns="0" rIns="0">
              <a:spAutoFit/>
            </a:bodyPr>
            <a:lstStyle/>
            <a:p>
              <a:pPr algn="ctr" marL="0" indent="0" lvl="0">
                <a:lnSpc>
                  <a:spcPts val="2519"/>
                </a:lnSpc>
                <a:spcBef>
                  <a:spcPct val="0"/>
                </a:spcBef>
              </a:pPr>
              <a:r>
                <a:rPr lang="en-US" sz="1799">
                  <a:solidFill>
                    <a:srgbClr val="424242"/>
                  </a:solidFill>
                  <a:latin typeface="Open Sauce"/>
                </a:rPr>
                <a:t>A Hamiltonian circuit is simply a closed-up route (or loop) consisting solely of edges of the graph, and which passes exactly once through each vertex.</a:t>
              </a:r>
            </a:p>
          </p:txBody>
        </p:sp>
      </p:grpSp>
      <p:grpSp>
        <p:nvGrpSpPr>
          <p:cNvPr name="Group 10" id="10"/>
          <p:cNvGrpSpPr/>
          <p:nvPr/>
        </p:nvGrpSpPr>
        <p:grpSpPr>
          <a:xfrm rot="0">
            <a:off x="9378521" y="5143500"/>
            <a:ext cx="5217882" cy="2252549"/>
            <a:chOff x="0" y="0"/>
            <a:chExt cx="6957176" cy="3003398"/>
          </a:xfrm>
        </p:grpSpPr>
        <p:sp>
          <p:nvSpPr>
            <p:cNvPr name="TextBox 11" id="11"/>
            <p:cNvSpPr txBox="true"/>
            <p:nvPr/>
          </p:nvSpPr>
          <p:spPr>
            <a:xfrm rot="0">
              <a:off x="0" y="-38100"/>
              <a:ext cx="6957176" cy="1338714"/>
            </a:xfrm>
            <a:prstGeom prst="rect">
              <a:avLst/>
            </a:prstGeom>
          </p:spPr>
          <p:txBody>
            <a:bodyPr anchor="t" rtlCol="false" tIns="0" lIns="0" bIns="0" rIns="0">
              <a:spAutoFit/>
            </a:bodyPr>
            <a:lstStyle/>
            <a:p>
              <a:pPr algn="ctr" marL="0" indent="0" lvl="0">
                <a:lnSpc>
                  <a:spcPts val="3839"/>
                </a:lnSpc>
                <a:spcBef>
                  <a:spcPct val="0"/>
                </a:spcBef>
              </a:pPr>
              <a:r>
                <a:rPr lang="en-US" sz="3199" spc="-63">
                  <a:solidFill>
                    <a:srgbClr val="424242"/>
                  </a:solidFill>
                  <a:latin typeface="Gatwick Bold Bold"/>
                </a:rPr>
                <a:t>T</a:t>
              </a:r>
              <a:r>
                <a:rPr lang="en-US" sz="3199" spc="-63" u="none">
                  <a:solidFill>
                    <a:srgbClr val="424242"/>
                  </a:solidFill>
                  <a:latin typeface="Gatwick Bold Bold"/>
                </a:rPr>
                <a:t>raveling salesman problem</a:t>
              </a:r>
            </a:p>
          </p:txBody>
        </p:sp>
        <p:sp>
          <p:nvSpPr>
            <p:cNvPr name="TextBox 12" id="12"/>
            <p:cNvSpPr txBox="true"/>
            <p:nvPr/>
          </p:nvSpPr>
          <p:spPr>
            <a:xfrm rot="0">
              <a:off x="0" y="1745966"/>
              <a:ext cx="6957176" cy="1257432"/>
            </a:xfrm>
            <a:prstGeom prst="rect">
              <a:avLst/>
            </a:prstGeom>
          </p:spPr>
          <p:txBody>
            <a:bodyPr anchor="t" rtlCol="false" tIns="0" lIns="0" bIns="0" rIns="0">
              <a:spAutoFit/>
            </a:bodyPr>
            <a:lstStyle/>
            <a:p>
              <a:pPr algn="ctr" marL="0" indent="0" lvl="0">
                <a:lnSpc>
                  <a:spcPts val="2519"/>
                </a:lnSpc>
                <a:spcBef>
                  <a:spcPct val="0"/>
                </a:spcBef>
              </a:pPr>
              <a:r>
                <a:rPr lang="en-US" sz="1799">
                  <a:solidFill>
                    <a:srgbClr val="424242"/>
                  </a:solidFill>
                  <a:latin typeface="Open Sauce"/>
                </a:rPr>
                <a:t>A </a:t>
              </a:r>
              <a:r>
                <a:rPr lang="en-US" sz="1799" u="none">
                  <a:solidFill>
                    <a:srgbClr val="424242"/>
                  </a:solidFill>
                  <a:latin typeface="Open Sauce"/>
                </a:rPr>
                <a:t>polynomial-time solution of the traveling salesman problem would lead to polynomial-time solutions to all other NP problems.</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7958087" y="484429"/>
            <a:ext cx="8518630" cy="5603796"/>
          </a:xfrm>
          <a:prstGeom prst="rect">
            <a:avLst/>
          </a:prstGeom>
        </p:spPr>
        <p:txBody>
          <a:bodyPr anchor="t" rtlCol="false" tIns="0" lIns="0" bIns="0" rIns="0">
            <a:spAutoFit/>
          </a:bodyPr>
          <a:lstStyle/>
          <a:p>
            <a:pPr algn="ctr">
              <a:lnSpc>
                <a:spcPts val="14383"/>
              </a:lnSpc>
            </a:pPr>
            <a:r>
              <a:rPr lang="en-US" sz="11986" spc="-239">
                <a:solidFill>
                  <a:srgbClr val="424242"/>
                </a:solidFill>
                <a:latin typeface="Gatwick Bold Bold"/>
              </a:rPr>
              <a:t>P = NP </a:t>
            </a:r>
          </a:p>
          <a:p>
            <a:pPr algn="ctr">
              <a:lnSpc>
                <a:spcPts val="14383"/>
              </a:lnSpc>
            </a:pPr>
            <a:r>
              <a:rPr lang="en-US" sz="11986" spc="-239">
                <a:solidFill>
                  <a:srgbClr val="424242"/>
                </a:solidFill>
                <a:latin typeface="Gatwick Bold Bold"/>
              </a:rPr>
              <a:t>or</a:t>
            </a:r>
          </a:p>
          <a:p>
            <a:pPr algn="ctr" marL="0" indent="0" lvl="0">
              <a:lnSpc>
                <a:spcPts val="14383"/>
              </a:lnSpc>
              <a:spcBef>
                <a:spcPct val="0"/>
              </a:spcBef>
            </a:pPr>
            <a:r>
              <a:rPr lang="en-US" sz="11986" spc="-239">
                <a:solidFill>
                  <a:srgbClr val="424242"/>
                </a:solidFill>
                <a:latin typeface="Gatwick Bold Bold"/>
              </a:rPr>
              <a:t>P != NP ?</a:t>
            </a:r>
          </a:p>
        </p:txBody>
      </p:sp>
      <p:grpSp>
        <p:nvGrpSpPr>
          <p:cNvPr name="Group 3" id="3"/>
          <p:cNvGrpSpPr/>
          <p:nvPr/>
        </p:nvGrpSpPr>
        <p:grpSpPr>
          <a:xfrm rot="0">
            <a:off x="0" y="2221991"/>
            <a:ext cx="7215541" cy="8759976"/>
            <a:chOff x="0" y="0"/>
            <a:chExt cx="9620722" cy="11679968"/>
          </a:xfrm>
        </p:grpSpPr>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0" y="1783157"/>
              <a:ext cx="9620722" cy="9218401"/>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61836" y="7947795"/>
              <a:ext cx="4822671" cy="3516165"/>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2567301">
              <a:off x="4467046" y="624127"/>
              <a:ext cx="2715886" cy="2241840"/>
            </a:xfrm>
            <a:prstGeom prst="rect">
              <a:avLst/>
            </a:prstGeom>
          </p:spPr>
        </p:pic>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933224" y="2399057"/>
            <a:ext cx="6303379" cy="5981570"/>
            <a:chOff x="0" y="0"/>
            <a:chExt cx="6691630" cy="6350000"/>
          </a:xfrm>
        </p:grpSpPr>
        <p:sp>
          <p:nvSpPr>
            <p:cNvPr name="Freeform 3" id="3"/>
            <p:cNvSpPr/>
            <p:nvPr/>
          </p:nvSpPr>
          <p:spPr>
            <a:xfrm>
              <a:off x="0" y="0"/>
              <a:ext cx="6692900" cy="6350000"/>
            </a:xfrm>
            <a:custGeom>
              <a:avLst/>
              <a:gdLst/>
              <a:ahLst/>
              <a:cxnLst/>
              <a:rect r="r" b="b" t="t" l="l"/>
              <a:pathLst>
                <a:path h="6350000" w="6692900">
                  <a:moveTo>
                    <a:pt x="4403090" y="3175000"/>
                  </a:moveTo>
                  <a:cubicBezTo>
                    <a:pt x="5732780" y="2731770"/>
                    <a:pt x="6691630" y="1478280"/>
                    <a:pt x="6691630" y="0"/>
                  </a:cubicBezTo>
                  <a:cubicBezTo>
                    <a:pt x="6691630" y="0"/>
                    <a:pt x="5193030" y="0"/>
                    <a:pt x="3345180" y="0"/>
                  </a:cubicBezTo>
                  <a:cubicBezTo>
                    <a:pt x="1497330" y="0"/>
                    <a:pt x="0" y="0"/>
                    <a:pt x="0" y="0"/>
                  </a:cubicBezTo>
                  <a:cubicBezTo>
                    <a:pt x="0" y="1478280"/>
                    <a:pt x="958850" y="2731770"/>
                    <a:pt x="2288540" y="3175000"/>
                  </a:cubicBezTo>
                  <a:cubicBezTo>
                    <a:pt x="958850" y="3618230"/>
                    <a:pt x="0" y="4871720"/>
                    <a:pt x="0" y="6350000"/>
                  </a:cubicBezTo>
                  <a:cubicBezTo>
                    <a:pt x="0" y="6350000"/>
                    <a:pt x="1498600" y="6350000"/>
                    <a:pt x="3346450" y="6350000"/>
                  </a:cubicBezTo>
                  <a:cubicBezTo>
                    <a:pt x="5194300" y="6350000"/>
                    <a:pt x="6692900" y="6350000"/>
                    <a:pt x="6692900" y="6350000"/>
                  </a:cubicBezTo>
                  <a:cubicBezTo>
                    <a:pt x="6691630" y="4871720"/>
                    <a:pt x="5732780" y="3618230"/>
                    <a:pt x="4403090" y="3175000"/>
                  </a:cubicBezTo>
                  <a:close/>
                </a:path>
              </a:pathLst>
            </a:custGeom>
            <a:blipFill>
              <a:blip r:embed="rId3"/>
              <a:stretch>
                <a:fillRect l="-21157" r="-21157" t="0" b="0"/>
              </a:stretch>
            </a:blipFill>
          </p:spPr>
        </p:sp>
      </p:grpSp>
      <p:grpSp>
        <p:nvGrpSpPr>
          <p:cNvPr name="Group 4" id="4"/>
          <p:cNvGrpSpPr>
            <a:grpSpLocks noChangeAspect="true"/>
          </p:cNvGrpSpPr>
          <p:nvPr/>
        </p:nvGrpSpPr>
        <p:grpSpPr>
          <a:xfrm rot="0">
            <a:off x="11148734" y="4861074"/>
            <a:ext cx="3259291" cy="2912162"/>
            <a:chOff x="0" y="0"/>
            <a:chExt cx="7106920" cy="6350000"/>
          </a:xfrm>
        </p:grpSpPr>
        <p:sp>
          <p:nvSpPr>
            <p:cNvPr name="Freeform 5" id="5"/>
            <p:cNvSpPr/>
            <p:nvPr/>
          </p:nvSpPr>
          <p:spPr>
            <a:xfrm>
              <a:off x="-15240" y="-16510"/>
              <a:ext cx="7160260" cy="6381750"/>
            </a:xfrm>
            <a:custGeom>
              <a:avLst/>
              <a:gdLst/>
              <a:ahLst/>
              <a:cxnLst/>
              <a:rect r="r" b="b" t="t" l="l"/>
              <a:pathLst>
                <a:path h="6381750" w="7160260">
                  <a:moveTo>
                    <a:pt x="2697480" y="64770"/>
                  </a:moveTo>
                  <a:cubicBezTo>
                    <a:pt x="2748280" y="7620"/>
                    <a:pt x="2833370" y="0"/>
                    <a:pt x="2894330" y="46990"/>
                  </a:cubicBezTo>
                  <a:cubicBezTo>
                    <a:pt x="3188970" y="273050"/>
                    <a:pt x="4032250" y="886460"/>
                    <a:pt x="4646930" y="977900"/>
                  </a:cubicBezTo>
                  <a:cubicBezTo>
                    <a:pt x="5534660" y="1111250"/>
                    <a:pt x="6523990" y="1153160"/>
                    <a:pt x="6982460" y="1164590"/>
                  </a:cubicBezTo>
                  <a:cubicBezTo>
                    <a:pt x="7094220" y="1167130"/>
                    <a:pt x="7160260" y="1291590"/>
                    <a:pt x="7100570" y="1385570"/>
                  </a:cubicBezTo>
                  <a:cubicBezTo>
                    <a:pt x="6818629" y="1828800"/>
                    <a:pt x="6214110" y="2862580"/>
                    <a:pt x="6184899" y="3585210"/>
                  </a:cubicBezTo>
                  <a:cubicBezTo>
                    <a:pt x="6154420" y="4344670"/>
                    <a:pt x="6295390" y="5521960"/>
                    <a:pt x="6351270" y="5949950"/>
                  </a:cubicBezTo>
                  <a:cubicBezTo>
                    <a:pt x="6362699" y="6036310"/>
                    <a:pt x="6295390" y="6112510"/>
                    <a:pt x="6207760" y="6112510"/>
                  </a:cubicBezTo>
                  <a:cubicBezTo>
                    <a:pt x="5528310" y="6109970"/>
                    <a:pt x="2957830" y="6117590"/>
                    <a:pt x="2176780" y="6357620"/>
                  </a:cubicBezTo>
                  <a:cubicBezTo>
                    <a:pt x="2098040" y="6381750"/>
                    <a:pt x="2014220" y="6338570"/>
                    <a:pt x="1992630" y="6259830"/>
                  </a:cubicBezTo>
                  <a:cubicBezTo>
                    <a:pt x="1880870" y="5849620"/>
                    <a:pt x="1524000" y="4723130"/>
                    <a:pt x="824230" y="3962400"/>
                  </a:cubicBezTo>
                  <a:lnTo>
                    <a:pt x="53340" y="3126740"/>
                  </a:lnTo>
                  <a:cubicBezTo>
                    <a:pt x="0" y="3068320"/>
                    <a:pt x="2540" y="2976880"/>
                    <a:pt x="60960" y="2923540"/>
                  </a:cubicBezTo>
                  <a:cubicBezTo>
                    <a:pt x="306070" y="2693670"/>
                    <a:pt x="939800" y="2087880"/>
                    <a:pt x="1503680" y="1435100"/>
                  </a:cubicBezTo>
                  <a:cubicBezTo>
                    <a:pt x="2051050" y="801370"/>
                    <a:pt x="2509520" y="278130"/>
                    <a:pt x="2697480" y="64770"/>
                  </a:cubicBezTo>
                  <a:close/>
                </a:path>
              </a:pathLst>
            </a:custGeom>
            <a:blipFill>
              <a:blip r:embed="rId4"/>
              <a:stretch>
                <a:fillRect l="0" r="0" t="-29130" b="-29130"/>
              </a:stretch>
            </a:blipFill>
          </p:spPr>
        </p:sp>
      </p:grpSp>
      <p:sp>
        <p:nvSpPr>
          <p:cNvPr name="TextBox 6" id="6"/>
          <p:cNvSpPr txBox="true"/>
          <p:nvPr/>
        </p:nvSpPr>
        <p:spPr>
          <a:xfrm rot="0">
            <a:off x="733882" y="971550"/>
            <a:ext cx="16820235" cy="910471"/>
          </a:xfrm>
          <a:prstGeom prst="rect">
            <a:avLst/>
          </a:prstGeom>
        </p:spPr>
        <p:txBody>
          <a:bodyPr anchor="t" rtlCol="false" tIns="0" lIns="0" bIns="0" rIns="0">
            <a:spAutoFit/>
          </a:bodyPr>
          <a:lstStyle/>
          <a:p>
            <a:pPr algn="ctr" marL="0" indent="0" lvl="0">
              <a:lnSpc>
                <a:spcPts val="6720"/>
              </a:lnSpc>
              <a:spcBef>
                <a:spcPct val="0"/>
              </a:spcBef>
            </a:pPr>
            <a:r>
              <a:rPr lang="en-US" sz="5600" spc="-112">
                <a:solidFill>
                  <a:srgbClr val="424242"/>
                </a:solidFill>
                <a:latin typeface="Gatwick Bold Bold"/>
              </a:rPr>
              <a:t>Can </a:t>
            </a:r>
            <a:r>
              <a:rPr lang="en-US" sz="5600" spc="-112" u="none">
                <a:solidFill>
                  <a:srgbClr val="424242"/>
                </a:solidFill>
                <a:latin typeface="Gatwick Bold Bold"/>
              </a:rPr>
              <a:t>algorithms even exist practically?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95375" y="2801712"/>
            <a:ext cx="14320557" cy="3426062"/>
            <a:chOff x="0" y="0"/>
            <a:chExt cx="19094076" cy="4568083"/>
          </a:xfrm>
        </p:grpSpPr>
        <p:sp>
          <p:nvSpPr>
            <p:cNvPr name="TextBox 3" id="3"/>
            <p:cNvSpPr txBox="true"/>
            <p:nvPr/>
          </p:nvSpPr>
          <p:spPr>
            <a:xfrm rot="0">
              <a:off x="0" y="-57150"/>
              <a:ext cx="19094076" cy="2332673"/>
            </a:xfrm>
            <a:prstGeom prst="rect">
              <a:avLst/>
            </a:prstGeom>
          </p:spPr>
          <p:txBody>
            <a:bodyPr anchor="t" rtlCol="false" tIns="0" lIns="0" bIns="0" rIns="0">
              <a:spAutoFit/>
            </a:bodyPr>
            <a:lstStyle/>
            <a:p>
              <a:pPr marL="0" indent="0" lvl="0">
                <a:lnSpc>
                  <a:spcPts val="6720"/>
                </a:lnSpc>
                <a:spcBef>
                  <a:spcPct val="0"/>
                </a:spcBef>
              </a:pPr>
              <a:r>
                <a:rPr lang="en-US" sz="5600" spc="-112">
                  <a:solidFill>
                    <a:srgbClr val="424242"/>
                  </a:solidFill>
                  <a:latin typeface="Gatwick Bold Bold"/>
                </a:rPr>
                <a:t>NP problems </a:t>
              </a:r>
              <a:r>
                <a:rPr lang="en-US" sz="5600" spc="-112" u="none">
                  <a:solidFill>
                    <a:srgbClr val="424242"/>
                  </a:solidFill>
                  <a:latin typeface="Gatwick Bold Bold"/>
                </a:rPr>
                <a:t>have not been solved in polynomial time till now.</a:t>
              </a:r>
            </a:p>
          </p:txBody>
        </p:sp>
        <p:sp>
          <p:nvSpPr>
            <p:cNvPr name="TextBox 4" id="4"/>
            <p:cNvSpPr txBox="true"/>
            <p:nvPr/>
          </p:nvSpPr>
          <p:spPr>
            <a:xfrm rot="0">
              <a:off x="0" y="2617839"/>
              <a:ext cx="19094076" cy="1950244"/>
            </a:xfrm>
            <a:prstGeom prst="rect">
              <a:avLst/>
            </a:prstGeom>
          </p:spPr>
          <p:txBody>
            <a:bodyPr anchor="t" rtlCol="false" tIns="0" lIns="0" bIns="0" rIns="0">
              <a:spAutoFit/>
            </a:bodyPr>
            <a:lstStyle/>
            <a:p>
              <a:pPr algn="l" marL="0" indent="0" lvl="0">
                <a:lnSpc>
                  <a:spcPts val="3840"/>
                </a:lnSpc>
                <a:spcBef>
                  <a:spcPct val="0"/>
                </a:spcBef>
              </a:pPr>
              <a:r>
                <a:rPr lang="en-US" sz="3200" spc="-64">
                  <a:solidFill>
                    <a:srgbClr val="424242"/>
                  </a:solidFill>
                  <a:latin typeface="Open Sauce"/>
                </a:rPr>
                <a:t>Will t</a:t>
              </a:r>
              <a:r>
                <a:rPr lang="en-US" sz="3200" spc="-64" u="none">
                  <a:solidFill>
                    <a:srgbClr val="424242"/>
                  </a:solidFill>
                  <a:latin typeface="Open Sauce"/>
                </a:rPr>
                <a:t>his problem ever be solved? Why is it so complex and why has no one still been able to solve it?</a:t>
              </a:r>
            </a:p>
            <a:p>
              <a:pPr algn="l" marL="0" indent="0" lvl="0">
                <a:lnSpc>
                  <a:spcPts val="3840"/>
                </a:lnSpc>
                <a:spcBef>
                  <a:spcPct val="0"/>
                </a:spcBef>
              </a:pPr>
            </a:p>
          </p:txBody>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882791" y="6508084"/>
            <a:ext cx="5525670" cy="4541096"/>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09600" y="-604709"/>
            <a:ext cx="2096944" cy="2159774"/>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16760812" y="8448996"/>
            <a:ext cx="1841192" cy="1844546"/>
          </a:xfrm>
          <a:prstGeom prst="rect">
            <a:avLst/>
          </a:prstGeom>
        </p:spPr>
      </p:pic>
      <p:pic>
        <p:nvPicPr>
          <p:cNvPr name="Picture 3" id="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7082939">
            <a:off x="1337290" y="7871008"/>
            <a:ext cx="849784" cy="2279908"/>
          </a:xfrm>
          <a:prstGeom prst="rect">
            <a:avLst/>
          </a:prstGeom>
        </p:spPr>
      </p:pic>
      <p:pic>
        <p:nvPicPr>
          <p:cNvPr name="Picture 4" id="4"/>
          <p:cNvPicPr>
            <a:picLocks noChangeAspect="true"/>
          </p:cNvPicPr>
          <p:nvPr/>
        </p:nvPicPr>
        <p:blipFill>
          <a:blip r:embed="rId7"/>
          <a:srcRect l="0" t="0" r="0" b="29207"/>
          <a:stretch>
            <a:fillRect/>
          </a:stretch>
        </p:blipFill>
        <p:spPr>
          <a:xfrm flipH="false" flipV="false" rot="0">
            <a:off x="1597590" y="1079891"/>
            <a:ext cx="164592" cy="5825915"/>
          </a:xfrm>
          <a:prstGeom prst="rect">
            <a:avLst/>
          </a:prstGeom>
        </p:spPr>
      </p:pic>
      <p:pic>
        <p:nvPicPr>
          <p:cNvPr name="Picture 5" id="5"/>
          <p:cNvPicPr>
            <a:picLocks noChangeAspect="true"/>
          </p:cNvPicPr>
          <p:nvPr/>
        </p:nvPicPr>
        <p:blipFill>
          <a:blip r:embed="rId8"/>
          <a:srcRect l="0" t="0" r="0" b="0"/>
          <a:stretch>
            <a:fillRect/>
          </a:stretch>
        </p:blipFill>
        <p:spPr>
          <a:xfrm flipH="false" flipV="false" rot="0">
            <a:off x="11856255" y="543478"/>
            <a:ext cx="6001460" cy="3990971"/>
          </a:xfrm>
          <a:prstGeom prst="rect">
            <a:avLst/>
          </a:prstGeom>
        </p:spPr>
      </p:pic>
      <p:grpSp>
        <p:nvGrpSpPr>
          <p:cNvPr name="Group 6" id="6"/>
          <p:cNvGrpSpPr/>
          <p:nvPr/>
        </p:nvGrpSpPr>
        <p:grpSpPr>
          <a:xfrm rot="0">
            <a:off x="2731134" y="1619457"/>
            <a:ext cx="8571311" cy="4746784"/>
            <a:chOff x="0" y="0"/>
            <a:chExt cx="11428415" cy="6329045"/>
          </a:xfrm>
        </p:grpSpPr>
        <p:sp>
          <p:nvSpPr>
            <p:cNvPr name="TextBox 7" id="7"/>
            <p:cNvSpPr txBox="true"/>
            <p:nvPr/>
          </p:nvSpPr>
          <p:spPr>
            <a:xfrm rot="0">
              <a:off x="0" y="-57150"/>
              <a:ext cx="11428415" cy="4364355"/>
            </a:xfrm>
            <a:prstGeom prst="rect">
              <a:avLst/>
            </a:prstGeom>
          </p:spPr>
          <p:txBody>
            <a:bodyPr anchor="t" rtlCol="false" tIns="0" lIns="0" bIns="0" rIns="0">
              <a:spAutoFit/>
            </a:bodyPr>
            <a:lstStyle/>
            <a:p>
              <a:pPr algn="ctr" marL="0" indent="0" lvl="0">
                <a:lnSpc>
                  <a:spcPts val="6360"/>
                </a:lnSpc>
                <a:spcBef>
                  <a:spcPct val="0"/>
                </a:spcBef>
              </a:pPr>
              <a:r>
                <a:rPr lang="en-US" sz="5300" spc="-106">
                  <a:solidFill>
                    <a:srgbClr val="424242"/>
                  </a:solidFill>
                  <a:latin typeface="Gatwick Bold Bold"/>
                </a:rPr>
                <a:t>If NP problems could be solved, they would have been considered to be P.</a:t>
              </a:r>
            </a:p>
          </p:txBody>
        </p:sp>
        <p:sp>
          <p:nvSpPr>
            <p:cNvPr name="TextBox 8" id="8"/>
            <p:cNvSpPr txBox="true"/>
            <p:nvPr/>
          </p:nvSpPr>
          <p:spPr>
            <a:xfrm rot="0">
              <a:off x="0" y="5224780"/>
              <a:ext cx="11428415" cy="1104265"/>
            </a:xfrm>
            <a:prstGeom prst="rect">
              <a:avLst/>
            </a:prstGeom>
          </p:spPr>
          <p:txBody>
            <a:bodyPr anchor="t" rtlCol="false" tIns="0" lIns="0" bIns="0" rIns="0">
              <a:spAutoFit/>
            </a:bodyPr>
            <a:lstStyle/>
            <a:p>
              <a:pPr algn="ctr">
                <a:lnSpc>
                  <a:spcPts val="3359"/>
                </a:lnSpc>
              </a:pPr>
              <a:r>
                <a:rPr lang="en-US" sz="2400">
                  <a:solidFill>
                    <a:srgbClr val="424242"/>
                  </a:solidFill>
                  <a:latin typeface="Open Sauce"/>
                </a:rPr>
                <a:t>Determinism and nondeterminism are equal? </a:t>
              </a:r>
            </a:p>
            <a:p>
              <a:pPr algn="ctr" marL="0" indent="0" lvl="0">
                <a:lnSpc>
                  <a:spcPts val="3359"/>
                </a:lnSpc>
                <a:spcBef>
                  <a:spcPct val="0"/>
                </a:spcBef>
              </a:pPr>
              <a:r>
                <a:rPr lang="en-US" sz="2400">
                  <a:solidFill>
                    <a:srgbClr val="424242"/>
                  </a:solidFill>
                  <a:latin typeface="Open Sauce"/>
                </a:rPr>
                <a:t>Intuitively speaking, it seems they are not.</a:t>
              </a:r>
            </a:p>
          </p:txBody>
        </p:sp>
      </p:grpSp>
      <p:pic>
        <p:nvPicPr>
          <p:cNvPr name="Picture 9" id="9"/>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1580108" y="4896161"/>
            <a:ext cx="3276877" cy="4114800"/>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11171319" y="5706176"/>
            <a:ext cx="3912002" cy="6559760"/>
          </a:xfrm>
          <a:prstGeom prst="rect">
            <a:avLst/>
          </a:prstGeom>
        </p:spPr>
      </p:pic>
      <p:pic>
        <p:nvPicPr>
          <p:cNvPr name="Picture 3" id="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994004" y="5328363"/>
            <a:ext cx="4408679" cy="4958637"/>
          </a:xfrm>
          <a:prstGeom prst="rect">
            <a:avLst/>
          </a:prstGeom>
        </p:spPr>
      </p:pic>
      <p:pic>
        <p:nvPicPr>
          <p:cNvPr name="Picture 4" id="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true" rot="-5400000">
            <a:off x="2092622" y="6147998"/>
            <a:ext cx="1850876" cy="6741601"/>
          </a:xfrm>
          <a:prstGeom prst="rect">
            <a:avLst/>
          </a:prstGeom>
        </p:spPr>
      </p:pic>
      <p:pic>
        <p:nvPicPr>
          <p:cNvPr name="Picture 5" id="5"/>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5439905" y="8239125"/>
            <a:ext cx="4151298" cy="3253108"/>
          </a:xfrm>
          <a:prstGeom prst="rect">
            <a:avLst/>
          </a:prstGeom>
        </p:spPr>
      </p:pic>
      <p:sp>
        <p:nvSpPr>
          <p:cNvPr name="TextBox 6" id="6"/>
          <p:cNvSpPr txBox="true"/>
          <p:nvPr/>
        </p:nvSpPr>
        <p:spPr>
          <a:xfrm rot="0">
            <a:off x="836996" y="118229"/>
            <a:ext cx="16614009" cy="1763792"/>
          </a:xfrm>
          <a:prstGeom prst="rect">
            <a:avLst/>
          </a:prstGeom>
        </p:spPr>
        <p:txBody>
          <a:bodyPr anchor="t" rtlCol="false" tIns="0" lIns="0" bIns="0" rIns="0">
            <a:spAutoFit/>
          </a:bodyPr>
          <a:lstStyle/>
          <a:p>
            <a:pPr algn="ctr" marL="0" indent="0" lvl="0">
              <a:lnSpc>
                <a:spcPts val="6720"/>
              </a:lnSpc>
              <a:spcBef>
                <a:spcPct val="0"/>
              </a:spcBef>
            </a:pPr>
            <a:r>
              <a:rPr lang="en-US" sz="5600" spc="-112">
                <a:solidFill>
                  <a:srgbClr val="424242"/>
                </a:solidFill>
                <a:latin typeface="Gatwick Bold Bold"/>
              </a:rPr>
              <a:t>T</a:t>
            </a:r>
            <a:r>
              <a:rPr lang="en-US" sz="5600" spc="-112" u="none">
                <a:solidFill>
                  <a:srgbClr val="424242"/>
                </a:solidFill>
                <a:latin typeface="Gatwick Bold Bold"/>
              </a:rPr>
              <a:t>his problem might get solved someday in future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270616" y="7315135"/>
            <a:ext cx="4277753" cy="4262197"/>
          </a:xfrm>
          <a:prstGeom prst="rect">
            <a:avLst/>
          </a:prstGeom>
        </p:spPr>
      </p:pic>
      <p:grpSp>
        <p:nvGrpSpPr>
          <p:cNvPr name="Group 3" id="3"/>
          <p:cNvGrpSpPr>
            <a:grpSpLocks noChangeAspect="true"/>
          </p:cNvGrpSpPr>
          <p:nvPr/>
        </p:nvGrpSpPr>
        <p:grpSpPr>
          <a:xfrm rot="0">
            <a:off x="10001250" y="5993098"/>
            <a:ext cx="6739230" cy="4579254"/>
            <a:chOff x="-90170" y="-34290"/>
            <a:chExt cx="6502400" cy="4418330"/>
          </a:xfrm>
        </p:grpSpPr>
        <p:sp>
          <p:nvSpPr>
            <p:cNvPr name="Freeform 4" id="4"/>
            <p:cNvSpPr/>
            <p:nvPr/>
          </p:nvSpPr>
          <p:spPr>
            <a:xfrm>
              <a:off x="-90170" y="-34290"/>
              <a:ext cx="6502400" cy="4418330"/>
            </a:xfrm>
            <a:custGeom>
              <a:avLst/>
              <a:gdLst/>
              <a:ahLst/>
              <a:cxnLst/>
              <a:rect r="r" b="b" t="t" l="l"/>
              <a:pathLst>
                <a:path h="4418330" w="6502400">
                  <a:moveTo>
                    <a:pt x="158750" y="53340"/>
                  </a:moveTo>
                  <a:cubicBezTo>
                    <a:pt x="297180" y="53340"/>
                    <a:pt x="3750310" y="106680"/>
                    <a:pt x="4424680" y="53340"/>
                  </a:cubicBezTo>
                  <a:cubicBezTo>
                    <a:pt x="5099050" y="0"/>
                    <a:pt x="6339840" y="74930"/>
                    <a:pt x="6421120" y="77470"/>
                  </a:cubicBezTo>
                  <a:cubicBezTo>
                    <a:pt x="6502400" y="80010"/>
                    <a:pt x="6286500" y="3578860"/>
                    <a:pt x="6249670" y="3973830"/>
                  </a:cubicBezTo>
                  <a:cubicBezTo>
                    <a:pt x="6224270" y="4254500"/>
                    <a:pt x="271780" y="4418330"/>
                    <a:pt x="135890" y="4391660"/>
                  </a:cubicBezTo>
                  <a:cubicBezTo>
                    <a:pt x="0" y="4364990"/>
                    <a:pt x="210820" y="1699260"/>
                    <a:pt x="158750" y="1267460"/>
                  </a:cubicBezTo>
                  <a:cubicBezTo>
                    <a:pt x="106680" y="835660"/>
                    <a:pt x="158750" y="53340"/>
                    <a:pt x="158750" y="53340"/>
                  </a:cubicBezTo>
                  <a:close/>
                </a:path>
              </a:pathLst>
            </a:custGeom>
            <a:blipFill>
              <a:blip r:embed="rId5"/>
              <a:stretch>
                <a:fillRect l="-749" r="-3589" t="786" b="-786"/>
              </a:stretch>
            </a:blipFill>
          </p:spPr>
        </p:sp>
      </p:grpSp>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94995">
            <a:off x="9502014" y="5583492"/>
            <a:ext cx="3196834" cy="1104361"/>
          </a:xfrm>
          <a:prstGeom prst="rect">
            <a:avLst/>
          </a:prstGeom>
        </p:spPr>
      </p:pic>
      <p:grpSp>
        <p:nvGrpSpPr>
          <p:cNvPr name="Group 6" id="6"/>
          <p:cNvGrpSpPr>
            <a:grpSpLocks noChangeAspect="true"/>
          </p:cNvGrpSpPr>
          <p:nvPr/>
        </p:nvGrpSpPr>
        <p:grpSpPr>
          <a:xfrm rot="0">
            <a:off x="2777692" y="5110702"/>
            <a:ext cx="4907134" cy="4914900"/>
            <a:chOff x="-6350" y="-36830"/>
            <a:chExt cx="6419850" cy="6430010"/>
          </a:xfrm>
        </p:grpSpPr>
        <p:sp>
          <p:nvSpPr>
            <p:cNvPr name="Freeform 7" id="7"/>
            <p:cNvSpPr/>
            <p:nvPr/>
          </p:nvSpPr>
          <p:spPr>
            <a:xfrm>
              <a:off x="-6350" y="-36830"/>
              <a:ext cx="6419850" cy="6430010"/>
            </a:xfrm>
            <a:custGeom>
              <a:avLst/>
              <a:gdLst/>
              <a:ahLst/>
              <a:cxnLst/>
              <a:rect r="r" b="b" t="t" l="l"/>
              <a:pathLst>
                <a:path h="6430010" w="6419850">
                  <a:moveTo>
                    <a:pt x="3980180" y="39370"/>
                  </a:moveTo>
                  <a:cubicBezTo>
                    <a:pt x="3902710" y="0"/>
                    <a:pt x="3124200" y="354330"/>
                    <a:pt x="2142490" y="617220"/>
                  </a:cubicBezTo>
                  <a:cubicBezTo>
                    <a:pt x="1402080" y="816610"/>
                    <a:pt x="393700" y="929640"/>
                    <a:pt x="342900" y="971550"/>
                  </a:cubicBezTo>
                  <a:cubicBezTo>
                    <a:pt x="288290" y="1017270"/>
                    <a:pt x="466090" y="1253490"/>
                    <a:pt x="401320" y="2128520"/>
                  </a:cubicBezTo>
                  <a:cubicBezTo>
                    <a:pt x="326390" y="3138170"/>
                    <a:pt x="12700" y="4806950"/>
                    <a:pt x="6350" y="4885690"/>
                  </a:cubicBezTo>
                  <a:cubicBezTo>
                    <a:pt x="0" y="4972050"/>
                    <a:pt x="1061720" y="4992370"/>
                    <a:pt x="2001520" y="5474970"/>
                  </a:cubicBezTo>
                  <a:cubicBezTo>
                    <a:pt x="2674620" y="5820410"/>
                    <a:pt x="3592830" y="6361430"/>
                    <a:pt x="3642360" y="6393180"/>
                  </a:cubicBezTo>
                  <a:cubicBezTo>
                    <a:pt x="3698240" y="6430010"/>
                    <a:pt x="4371340" y="5444490"/>
                    <a:pt x="5040630" y="4677410"/>
                  </a:cubicBezTo>
                  <a:cubicBezTo>
                    <a:pt x="5802630" y="3804920"/>
                    <a:pt x="6280150" y="3441700"/>
                    <a:pt x="6352540" y="3355340"/>
                  </a:cubicBezTo>
                  <a:cubicBezTo>
                    <a:pt x="6419850" y="3274060"/>
                    <a:pt x="5642610" y="2500630"/>
                    <a:pt x="5064760" y="1709420"/>
                  </a:cubicBezTo>
                  <a:cubicBezTo>
                    <a:pt x="4486910" y="918210"/>
                    <a:pt x="4108450" y="105410"/>
                    <a:pt x="3980180" y="39370"/>
                  </a:cubicBezTo>
                  <a:close/>
                </a:path>
              </a:pathLst>
            </a:custGeom>
            <a:blipFill>
              <a:blip r:embed="rId8"/>
              <a:stretch>
                <a:fillRect l="-24988" r="-25188" t="579" b="-579"/>
              </a:stretch>
            </a:blipFill>
          </p:spPr>
        </p:sp>
      </p:grpSp>
      <p:pic>
        <p:nvPicPr>
          <p:cNvPr name="Picture 8" id="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2652079" y="8242647"/>
            <a:ext cx="4690733" cy="3334685"/>
          </a:xfrm>
          <a:prstGeom prst="rect">
            <a:avLst/>
          </a:prstGeom>
        </p:spPr>
      </p:pic>
      <p:pic>
        <p:nvPicPr>
          <p:cNvPr name="Picture 9" id="9"/>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5628835" y="4549400"/>
            <a:ext cx="2861306" cy="2247426"/>
          </a:xfrm>
          <a:prstGeom prst="rect">
            <a:avLst/>
          </a:prstGeom>
        </p:spPr>
      </p:pic>
      <p:grpSp>
        <p:nvGrpSpPr>
          <p:cNvPr name="Group 10" id="10"/>
          <p:cNvGrpSpPr/>
          <p:nvPr/>
        </p:nvGrpSpPr>
        <p:grpSpPr>
          <a:xfrm rot="0">
            <a:off x="1028700" y="1120563"/>
            <a:ext cx="14459795" cy="4216888"/>
            <a:chOff x="0" y="0"/>
            <a:chExt cx="19279727" cy="5622518"/>
          </a:xfrm>
        </p:grpSpPr>
        <p:sp>
          <p:nvSpPr>
            <p:cNvPr name="TextBox 11" id="11"/>
            <p:cNvSpPr txBox="true"/>
            <p:nvPr/>
          </p:nvSpPr>
          <p:spPr>
            <a:xfrm rot="0">
              <a:off x="0" y="-57150"/>
              <a:ext cx="19279727" cy="2332673"/>
            </a:xfrm>
            <a:prstGeom prst="rect">
              <a:avLst/>
            </a:prstGeom>
          </p:spPr>
          <p:txBody>
            <a:bodyPr anchor="t" rtlCol="false" tIns="0" lIns="0" bIns="0" rIns="0">
              <a:spAutoFit/>
            </a:bodyPr>
            <a:lstStyle/>
            <a:p>
              <a:pPr algn="l" marL="0" indent="0" lvl="0">
                <a:lnSpc>
                  <a:spcPts val="6720"/>
                </a:lnSpc>
                <a:spcBef>
                  <a:spcPct val="0"/>
                </a:spcBef>
              </a:pPr>
              <a:r>
                <a:rPr lang="en-US" sz="5600" spc="-112" u="none">
                  <a:solidFill>
                    <a:srgbClr val="424242"/>
                  </a:solidFill>
                  <a:latin typeface="Gatwick Bold Bold"/>
                </a:rPr>
                <a:t>Which theorems are extracted from Turing’s result by Godel?</a:t>
              </a:r>
            </a:p>
          </p:txBody>
        </p:sp>
        <p:sp>
          <p:nvSpPr>
            <p:cNvPr name="TextBox 12" id="12"/>
            <p:cNvSpPr txBox="true"/>
            <p:nvPr/>
          </p:nvSpPr>
          <p:spPr>
            <a:xfrm rot="0">
              <a:off x="0" y="2968596"/>
              <a:ext cx="19279727" cy="1300162"/>
            </a:xfrm>
            <a:prstGeom prst="rect">
              <a:avLst/>
            </a:prstGeom>
          </p:spPr>
          <p:txBody>
            <a:bodyPr anchor="t" rtlCol="false" tIns="0" lIns="0" bIns="0" rIns="0">
              <a:spAutoFit/>
            </a:bodyPr>
            <a:lstStyle/>
            <a:p>
              <a:pPr algn="l" marL="0" indent="0" lvl="0">
                <a:lnSpc>
                  <a:spcPts val="3840"/>
                </a:lnSpc>
                <a:spcBef>
                  <a:spcPct val="0"/>
                </a:spcBef>
              </a:pPr>
              <a:r>
                <a:rPr lang="en-US" sz="3200" spc="-64">
                  <a:solidFill>
                    <a:srgbClr val="424242"/>
                  </a:solidFill>
                  <a:latin typeface="Open Sauce"/>
                </a:rPr>
                <a:t>Hi</a:t>
              </a:r>
              <a:r>
                <a:rPr lang="en-US" sz="3200" spc="-64" u="none">
                  <a:solidFill>
                    <a:srgbClr val="424242"/>
                  </a:solidFill>
                  <a:latin typeface="Open Sauce"/>
                </a:rPr>
                <a:t>lbert’s idea was to compile a list of axioms and procedural rules that encompassed all types of sound mathematical reasoning.</a:t>
              </a:r>
            </a:p>
          </p:txBody>
        </p:sp>
        <p:sp>
          <p:nvSpPr>
            <p:cNvPr name="TextBox 13" id="13"/>
            <p:cNvSpPr txBox="true"/>
            <p:nvPr/>
          </p:nvSpPr>
          <p:spPr>
            <a:xfrm rot="0">
              <a:off x="0" y="5087213"/>
              <a:ext cx="19279727" cy="535305"/>
            </a:xfrm>
            <a:prstGeom prst="rect">
              <a:avLst/>
            </a:prstGeom>
          </p:spPr>
          <p:txBody>
            <a:bodyPr anchor="t" rtlCol="false" tIns="0" lIns="0" bIns="0" rIns="0">
              <a:spAutoFit/>
            </a:bodyPr>
            <a:lstStyle/>
            <a:p>
              <a:pPr algn="l" marL="0" indent="0" lvl="0">
                <a:lnSpc>
                  <a:spcPts val="335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120155" y="5090542"/>
            <a:ext cx="2585254" cy="1217420"/>
          </a:xfrm>
          <a:prstGeom prst="rect">
            <a:avLst/>
          </a:prstGeom>
        </p:spPr>
      </p:pic>
      <p:pic>
        <p:nvPicPr>
          <p:cNvPr name="Picture 3" id="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111340" y="3263525"/>
            <a:ext cx="5239159" cy="5639016"/>
          </a:xfrm>
          <a:prstGeom prst="rect">
            <a:avLst/>
          </a:prstGeom>
        </p:spPr>
      </p:pic>
      <p:pic>
        <p:nvPicPr>
          <p:cNvPr name="Picture 4" id="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841422" y="6377463"/>
            <a:ext cx="2005267" cy="1852137"/>
          </a:xfrm>
          <a:prstGeom prst="rect">
            <a:avLst/>
          </a:prstGeom>
        </p:spPr>
      </p:pic>
      <p:sp>
        <p:nvSpPr>
          <p:cNvPr name="TextBox 5" id="5"/>
          <p:cNvSpPr txBox="true"/>
          <p:nvPr/>
        </p:nvSpPr>
        <p:spPr>
          <a:xfrm rot="0">
            <a:off x="0" y="971550"/>
            <a:ext cx="18100944" cy="1763792"/>
          </a:xfrm>
          <a:prstGeom prst="rect">
            <a:avLst/>
          </a:prstGeom>
        </p:spPr>
        <p:txBody>
          <a:bodyPr anchor="t" rtlCol="false" tIns="0" lIns="0" bIns="0" rIns="0">
            <a:spAutoFit/>
          </a:bodyPr>
          <a:lstStyle/>
          <a:p>
            <a:pPr algn="ctr" marL="0" indent="0" lvl="0">
              <a:lnSpc>
                <a:spcPts val="6720"/>
              </a:lnSpc>
              <a:spcBef>
                <a:spcPct val="0"/>
              </a:spcBef>
            </a:pPr>
            <a:r>
              <a:rPr lang="en-US" sz="5600" spc="-112">
                <a:solidFill>
                  <a:srgbClr val="424242"/>
                </a:solidFill>
                <a:latin typeface="Gatwick Bold Bold"/>
              </a:rPr>
              <a:t>Godel put forth two incompleteness theorems</a:t>
            </a:r>
            <a:r>
              <a:rPr lang="en-US" sz="5600" spc="-112" u="none">
                <a:solidFill>
                  <a:srgbClr val="424242"/>
                </a:solidFill>
                <a:latin typeface="Gatwick Bold Bold"/>
              </a:rPr>
              <a:t> to counter Hilbert’s ideas.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297440" y="4585437"/>
            <a:ext cx="4406072" cy="0"/>
          </a:xfrm>
          <a:prstGeom prst="line">
            <a:avLst/>
          </a:prstGeom>
          <a:ln cap="rnd" w="28575">
            <a:solidFill>
              <a:srgbClr val="000000"/>
            </a:solidFill>
            <a:prstDash val="sysDash"/>
            <a:headEnd type="none" len="sm" w="sm"/>
            <a:tailEnd type="none" len="sm" w="sm"/>
          </a:ln>
        </p:spPr>
      </p:sp>
      <p:sp>
        <p:nvSpPr>
          <p:cNvPr name="AutoShape 3" id="3"/>
          <p:cNvSpPr/>
          <p:nvPr/>
        </p:nvSpPr>
        <p:spPr>
          <a:xfrm rot="22820">
            <a:off x="5738523" y="4592145"/>
            <a:ext cx="6062768" cy="0"/>
          </a:xfrm>
          <a:prstGeom prst="line">
            <a:avLst/>
          </a:prstGeom>
          <a:ln cap="rnd" w="28575">
            <a:solidFill>
              <a:srgbClr val="000000"/>
            </a:solidFill>
            <a:prstDash val="sysDash"/>
            <a:headEnd type="none" len="sm" w="sm"/>
            <a:tailEnd type="none" len="sm" w="sm"/>
          </a:ln>
        </p:spPr>
      </p:sp>
      <p:sp>
        <p:nvSpPr>
          <p:cNvPr name="AutoShape 4" id="4"/>
          <p:cNvSpPr/>
          <p:nvPr/>
        </p:nvSpPr>
        <p:spPr>
          <a:xfrm rot="0">
            <a:off x="13563060" y="4614012"/>
            <a:ext cx="4724940" cy="0"/>
          </a:xfrm>
          <a:prstGeom prst="line">
            <a:avLst/>
          </a:prstGeom>
          <a:ln cap="rnd" w="28575">
            <a:solidFill>
              <a:srgbClr val="000000"/>
            </a:solidFill>
            <a:prstDash val="sysDash"/>
            <a:headEnd type="none" len="sm" w="sm"/>
            <a:tailEnd type="none" len="sm" w="sm"/>
          </a:ln>
        </p:spPr>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491168" y="4079465"/>
            <a:ext cx="1000904" cy="1011943"/>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327572" y="4079465"/>
            <a:ext cx="1000904" cy="1011943"/>
          </a:xfrm>
          <a:prstGeom prst="rect">
            <a:avLst/>
          </a:prstGeom>
        </p:spPr>
      </p:pic>
      <p:sp>
        <p:nvSpPr>
          <p:cNvPr name="TextBox 7" id="7"/>
          <p:cNvSpPr txBox="true"/>
          <p:nvPr/>
        </p:nvSpPr>
        <p:spPr>
          <a:xfrm rot="0">
            <a:off x="2009775" y="1390650"/>
            <a:ext cx="13468086" cy="910471"/>
          </a:xfrm>
          <a:prstGeom prst="rect">
            <a:avLst/>
          </a:prstGeom>
        </p:spPr>
        <p:txBody>
          <a:bodyPr anchor="t" rtlCol="false" tIns="0" lIns="0" bIns="0" rIns="0">
            <a:spAutoFit/>
          </a:bodyPr>
          <a:lstStyle/>
          <a:p>
            <a:pPr algn="ctr" marL="0" indent="0" lvl="0">
              <a:lnSpc>
                <a:spcPts val="6720"/>
              </a:lnSpc>
              <a:spcBef>
                <a:spcPct val="0"/>
              </a:spcBef>
            </a:pPr>
            <a:r>
              <a:rPr lang="en-US" sz="5600" spc="-112">
                <a:solidFill>
                  <a:srgbClr val="424242"/>
                </a:solidFill>
                <a:latin typeface="Gatwick Bold Bold"/>
              </a:rPr>
              <a:t>THE TWO THEOREMS</a:t>
            </a:r>
          </a:p>
        </p:txBody>
      </p:sp>
      <p:grpSp>
        <p:nvGrpSpPr>
          <p:cNvPr name="Group 8" id="8"/>
          <p:cNvGrpSpPr/>
          <p:nvPr/>
        </p:nvGrpSpPr>
        <p:grpSpPr>
          <a:xfrm rot="0">
            <a:off x="1622735" y="6042805"/>
            <a:ext cx="7121083" cy="2311141"/>
            <a:chOff x="0" y="0"/>
            <a:chExt cx="9494777" cy="3081522"/>
          </a:xfrm>
        </p:grpSpPr>
        <p:sp>
          <p:nvSpPr>
            <p:cNvPr name="TextBox 9" id="9"/>
            <p:cNvSpPr txBox="true"/>
            <p:nvPr/>
          </p:nvSpPr>
          <p:spPr>
            <a:xfrm rot="0">
              <a:off x="0" y="-38100"/>
              <a:ext cx="9494777" cy="688288"/>
            </a:xfrm>
            <a:prstGeom prst="rect">
              <a:avLst/>
            </a:prstGeom>
          </p:spPr>
          <p:txBody>
            <a:bodyPr anchor="t" rtlCol="false" tIns="0" lIns="0" bIns="0" rIns="0">
              <a:spAutoFit/>
            </a:bodyPr>
            <a:lstStyle/>
            <a:p>
              <a:pPr algn="ctr" marL="0" indent="0" lvl="0">
                <a:lnSpc>
                  <a:spcPts val="3840"/>
                </a:lnSpc>
                <a:spcBef>
                  <a:spcPct val="0"/>
                </a:spcBef>
              </a:pPr>
              <a:r>
                <a:rPr lang="en-US" sz="3199" spc="-63">
                  <a:solidFill>
                    <a:srgbClr val="424242"/>
                  </a:solidFill>
                  <a:latin typeface="Gatwick Bold Bold"/>
                </a:rPr>
                <a:t>ONE</a:t>
              </a:r>
            </a:p>
          </p:txBody>
        </p:sp>
        <p:sp>
          <p:nvSpPr>
            <p:cNvPr name="TextBox 10" id="10"/>
            <p:cNvSpPr txBox="true"/>
            <p:nvPr/>
          </p:nvSpPr>
          <p:spPr>
            <a:xfrm rot="0">
              <a:off x="0" y="839518"/>
              <a:ext cx="9494777" cy="2242004"/>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424242"/>
                  </a:solidFill>
                  <a:latin typeface="Open Sauce"/>
                </a:rPr>
                <a:t>No consistent system of axioms whose theorems can be listed by an effective procedure is capable of proving all truths about the arithmetic of natural numbers.</a:t>
              </a:r>
            </a:p>
          </p:txBody>
        </p:sp>
      </p:grpSp>
      <p:grpSp>
        <p:nvGrpSpPr>
          <p:cNvPr name="Group 11" id="11"/>
          <p:cNvGrpSpPr/>
          <p:nvPr/>
        </p:nvGrpSpPr>
        <p:grpSpPr>
          <a:xfrm rot="0">
            <a:off x="9577413" y="6042805"/>
            <a:ext cx="6881523" cy="2329670"/>
            <a:chOff x="0" y="0"/>
            <a:chExt cx="9175364" cy="3106226"/>
          </a:xfrm>
        </p:grpSpPr>
        <p:sp>
          <p:nvSpPr>
            <p:cNvPr name="TextBox 12" id="12"/>
            <p:cNvSpPr txBox="true"/>
            <p:nvPr/>
          </p:nvSpPr>
          <p:spPr>
            <a:xfrm rot="0">
              <a:off x="0" y="-38100"/>
              <a:ext cx="9175364" cy="688288"/>
            </a:xfrm>
            <a:prstGeom prst="rect">
              <a:avLst/>
            </a:prstGeom>
          </p:spPr>
          <p:txBody>
            <a:bodyPr anchor="t" rtlCol="false" tIns="0" lIns="0" bIns="0" rIns="0">
              <a:spAutoFit/>
            </a:bodyPr>
            <a:lstStyle/>
            <a:p>
              <a:pPr algn="ctr" marL="0" indent="0" lvl="0">
                <a:lnSpc>
                  <a:spcPts val="3840"/>
                </a:lnSpc>
                <a:spcBef>
                  <a:spcPct val="0"/>
                </a:spcBef>
              </a:pPr>
              <a:r>
                <a:rPr lang="en-US" sz="3199" spc="-63">
                  <a:solidFill>
                    <a:srgbClr val="424242"/>
                  </a:solidFill>
                  <a:latin typeface="Gatwick Bold Bold"/>
                </a:rPr>
                <a:t>TWO</a:t>
              </a:r>
            </a:p>
          </p:txBody>
        </p:sp>
        <p:sp>
          <p:nvSpPr>
            <p:cNvPr name="TextBox 13" id="13"/>
            <p:cNvSpPr txBox="true"/>
            <p:nvPr/>
          </p:nvSpPr>
          <p:spPr>
            <a:xfrm rot="0">
              <a:off x="0" y="864222"/>
              <a:ext cx="9175364" cy="2242004"/>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424242"/>
                  </a:solidFill>
                  <a:latin typeface="Open Sauce"/>
                </a:rPr>
                <a:t>the system cannot demonstrate its own consistency which mea</a:t>
              </a:r>
              <a:r>
                <a:rPr lang="en-US" sz="2400" u="none">
                  <a:solidFill>
                    <a:srgbClr val="424242"/>
                  </a:solidFill>
                  <a:latin typeface="Open Sauce"/>
                </a:rPr>
                <a:t>ns that if such a formal system admits proof of its own consistency, then it is actually inconsistent.</a:t>
              </a:r>
            </a:p>
          </p:txBody>
        </p:sp>
      </p:grpSp>
      <p:pic>
        <p:nvPicPr>
          <p:cNvPr name="Picture 14" id="1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572347" y="-396746"/>
            <a:ext cx="1841192" cy="1844546"/>
          </a:xfrm>
          <a:prstGeom prst="rect">
            <a:avLst/>
          </a:prstGeom>
        </p:spPr>
      </p:pic>
      <p:pic>
        <p:nvPicPr>
          <p:cNvPr name="Picture 15" id="15"/>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3717060">
            <a:off x="16541125" y="136085"/>
            <a:ext cx="849784" cy="2279908"/>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165440" y="3327392"/>
            <a:ext cx="2585254" cy="1217420"/>
          </a:xfrm>
          <a:prstGeom prst="rect">
            <a:avLst/>
          </a:prstGeom>
        </p:spPr>
      </p:pic>
      <p:pic>
        <p:nvPicPr>
          <p:cNvPr name="Picture 3" id="3"/>
          <p:cNvPicPr>
            <a:picLocks noChangeAspect="true"/>
          </p:cNvPicPr>
          <p:nvPr/>
        </p:nvPicPr>
        <p:blipFill>
          <a:blip r:embed="rId5"/>
          <a:srcRect l="0" t="2933" r="0" b="2933"/>
          <a:stretch>
            <a:fillRect/>
          </a:stretch>
        </p:blipFill>
        <p:spPr>
          <a:xfrm flipH="false" flipV="false" rot="0">
            <a:off x="6693991" y="892204"/>
            <a:ext cx="4750183" cy="6087796"/>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015385" y="4614312"/>
            <a:ext cx="2005267" cy="1852137"/>
          </a:xfrm>
          <a:prstGeom prst="rect">
            <a:avLst/>
          </a:prstGeom>
        </p:spPr>
      </p:pic>
      <p:sp>
        <p:nvSpPr>
          <p:cNvPr name="TextBox 5" id="5"/>
          <p:cNvSpPr txBox="true"/>
          <p:nvPr/>
        </p:nvSpPr>
        <p:spPr>
          <a:xfrm rot="0">
            <a:off x="3740791" y="7691364"/>
            <a:ext cx="10806418" cy="1266825"/>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424242"/>
                </a:solidFill>
                <a:latin typeface="Open Sauce"/>
              </a:rPr>
              <a:t>Alan Turing showed that th</a:t>
            </a:r>
            <a:r>
              <a:rPr lang="en-US" sz="2400" u="none">
                <a:solidFill>
                  <a:srgbClr val="424242"/>
                </a:solidFill>
                <a:latin typeface="Open Sauce"/>
              </a:rPr>
              <a:t>ere are some algorithms that are undecidable by such a Turing machine, that is, it’s impossible to tell whether the machine could complete the calculations in a finite amount of time.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828931">
            <a:off x="10495187" y="2044343"/>
            <a:ext cx="6308431" cy="6541214"/>
            <a:chOff x="-22860" y="-35560"/>
            <a:chExt cx="6195060" cy="6423660"/>
          </a:xfrm>
        </p:grpSpPr>
        <p:sp>
          <p:nvSpPr>
            <p:cNvPr name="Freeform 3" id="3"/>
            <p:cNvSpPr/>
            <p:nvPr/>
          </p:nvSpPr>
          <p:spPr>
            <a:xfrm>
              <a:off x="-22860" y="-35560"/>
              <a:ext cx="6195060" cy="6423660"/>
            </a:xfrm>
            <a:custGeom>
              <a:avLst/>
              <a:gdLst/>
              <a:ahLst/>
              <a:cxnLst/>
              <a:rect r="r" b="b" t="t" l="l"/>
              <a:pathLst>
                <a:path h="6423660" w="6195060">
                  <a:moveTo>
                    <a:pt x="1540510" y="68580"/>
                  </a:moveTo>
                  <a:cubicBezTo>
                    <a:pt x="1615440" y="0"/>
                    <a:pt x="4866640" y="54610"/>
                    <a:pt x="5080000" y="99060"/>
                  </a:cubicBezTo>
                  <a:cubicBezTo>
                    <a:pt x="5293360" y="143510"/>
                    <a:pt x="6195060" y="2213610"/>
                    <a:pt x="6195060" y="2322830"/>
                  </a:cubicBezTo>
                  <a:cubicBezTo>
                    <a:pt x="6195060" y="2432050"/>
                    <a:pt x="6029960" y="4502150"/>
                    <a:pt x="6029960" y="4568190"/>
                  </a:cubicBezTo>
                  <a:cubicBezTo>
                    <a:pt x="6029960" y="4634230"/>
                    <a:pt x="4866640" y="6334760"/>
                    <a:pt x="4676140" y="6379210"/>
                  </a:cubicBezTo>
                  <a:cubicBezTo>
                    <a:pt x="4485640" y="6423660"/>
                    <a:pt x="1543050" y="6248400"/>
                    <a:pt x="1352550" y="6205220"/>
                  </a:cubicBezTo>
                  <a:cubicBezTo>
                    <a:pt x="1162050" y="6162040"/>
                    <a:pt x="48260" y="4263390"/>
                    <a:pt x="24130" y="4044950"/>
                  </a:cubicBezTo>
                  <a:cubicBezTo>
                    <a:pt x="0" y="3826510"/>
                    <a:pt x="379730" y="1885950"/>
                    <a:pt x="452120" y="1711960"/>
                  </a:cubicBezTo>
                  <a:cubicBezTo>
                    <a:pt x="524510" y="1537970"/>
                    <a:pt x="1327150" y="264160"/>
                    <a:pt x="1540510" y="68580"/>
                  </a:cubicBezTo>
                  <a:close/>
                </a:path>
              </a:pathLst>
            </a:custGeom>
            <a:blipFill>
              <a:blip r:embed="rId3"/>
              <a:stretch>
                <a:fillRect l="-14645" r="-15386" t="559" b="-559"/>
              </a:stretch>
            </a:blipFill>
          </p:spPr>
        </p:sp>
      </p:gr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9272644" y="7710200"/>
            <a:ext cx="9263007" cy="257680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150042" y="1981998"/>
            <a:ext cx="2109258" cy="2136449"/>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131173" y="6934364"/>
            <a:ext cx="2788264" cy="2954808"/>
          </a:xfrm>
          <a:prstGeom prst="rect">
            <a:avLst/>
          </a:prstGeom>
        </p:spPr>
      </p:pic>
      <p:grpSp>
        <p:nvGrpSpPr>
          <p:cNvPr name="Group 7" id="7"/>
          <p:cNvGrpSpPr/>
          <p:nvPr/>
        </p:nvGrpSpPr>
        <p:grpSpPr>
          <a:xfrm rot="0">
            <a:off x="701333" y="2366308"/>
            <a:ext cx="8571311" cy="5554385"/>
            <a:chOff x="0" y="0"/>
            <a:chExt cx="11428415" cy="7405846"/>
          </a:xfrm>
        </p:grpSpPr>
        <p:sp>
          <p:nvSpPr>
            <p:cNvPr name="TextBox 8" id="8"/>
            <p:cNvSpPr txBox="true"/>
            <p:nvPr/>
          </p:nvSpPr>
          <p:spPr>
            <a:xfrm rot="0">
              <a:off x="0" y="-57150"/>
              <a:ext cx="11428415" cy="5441156"/>
            </a:xfrm>
            <a:prstGeom prst="rect">
              <a:avLst/>
            </a:prstGeom>
          </p:spPr>
          <p:txBody>
            <a:bodyPr anchor="t" rtlCol="false" tIns="0" lIns="0" bIns="0" rIns="0">
              <a:spAutoFit/>
            </a:bodyPr>
            <a:lstStyle/>
            <a:p>
              <a:pPr algn="l" marL="0" indent="0" lvl="0">
                <a:lnSpc>
                  <a:spcPts val="6360"/>
                </a:lnSpc>
                <a:spcBef>
                  <a:spcPct val="0"/>
                </a:spcBef>
              </a:pPr>
              <a:r>
                <a:rPr lang="en-US" sz="5300" spc="-106">
                  <a:solidFill>
                    <a:srgbClr val="424242"/>
                  </a:solidFill>
                  <a:latin typeface="Gatwick Bold Bold"/>
                </a:rPr>
                <a:t>Relat</a:t>
              </a:r>
              <a:r>
                <a:rPr lang="en-US" sz="5300" spc="-106" u="none">
                  <a:solidFill>
                    <a:srgbClr val="424242"/>
                  </a:solidFill>
                  <a:latin typeface="Gatwick Bold Bold"/>
                </a:rPr>
                <a:t>ionship between the Gödel incompleteness theorem and Turing Machines</a:t>
              </a:r>
            </a:p>
          </p:txBody>
        </p:sp>
        <p:sp>
          <p:nvSpPr>
            <p:cNvPr name="TextBox 9" id="9"/>
            <p:cNvSpPr txBox="true"/>
            <p:nvPr/>
          </p:nvSpPr>
          <p:spPr>
            <a:xfrm rot="0">
              <a:off x="0" y="6301581"/>
              <a:ext cx="11428415" cy="110426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424242"/>
                  </a:solidFill>
                  <a:latin typeface="Open Sauce"/>
                </a:rPr>
                <a:t>If</a:t>
              </a:r>
              <a:r>
                <a:rPr lang="en-US" sz="2400" u="none">
                  <a:solidFill>
                    <a:srgbClr val="424242"/>
                  </a:solidFill>
                  <a:latin typeface="Open Sauce"/>
                </a:rPr>
                <a:t> the halting problem is not solvable, there must be sentences of this form that are not settled by the theory.</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270616" y="7315135"/>
            <a:ext cx="4277753" cy="4262197"/>
          </a:xfrm>
          <a:prstGeom prst="rect">
            <a:avLst/>
          </a:prstGeom>
        </p:spPr>
      </p:pic>
      <p:grpSp>
        <p:nvGrpSpPr>
          <p:cNvPr name="Group 3" id="3"/>
          <p:cNvGrpSpPr>
            <a:grpSpLocks noChangeAspect="true"/>
          </p:cNvGrpSpPr>
          <p:nvPr/>
        </p:nvGrpSpPr>
        <p:grpSpPr>
          <a:xfrm rot="0">
            <a:off x="10001250" y="5993098"/>
            <a:ext cx="6739230" cy="4579254"/>
            <a:chOff x="-90170" y="-34290"/>
            <a:chExt cx="6502400" cy="4418330"/>
          </a:xfrm>
        </p:grpSpPr>
        <p:sp>
          <p:nvSpPr>
            <p:cNvPr name="Freeform 4" id="4"/>
            <p:cNvSpPr/>
            <p:nvPr/>
          </p:nvSpPr>
          <p:spPr>
            <a:xfrm>
              <a:off x="-90170" y="-34290"/>
              <a:ext cx="6502400" cy="4418330"/>
            </a:xfrm>
            <a:custGeom>
              <a:avLst/>
              <a:gdLst/>
              <a:ahLst/>
              <a:cxnLst/>
              <a:rect r="r" b="b" t="t" l="l"/>
              <a:pathLst>
                <a:path h="4418330" w="6502400">
                  <a:moveTo>
                    <a:pt x="158750" y="53340"/>
                  </a:moveTo>
                  <a:cubicBezTo>
                    <a:pt x="297180" y="53340"/>
                    <a:pt x="3750310" y="106680"/>
                    <a:pt x="4424680" y="53340"/>
                  </a:cubicBezTo>
                  <a:cubicBezTo>
                    <a:pt x="5099050" y="0"/>
                    <a:pt x="6339840" y="74930"/>
                    <a:pt x="6421120" y="77470"/>
                  </a:cubicBezTo>
                  <a:cubicBezTo>
                    <a:pt x="6502400" y="80010"/>
                    <a:pt x="6286500" y="3578860"/>
                    <a:pt x="6249670" y="3973830"/>
                  </a:cubicBezTo>
                  <a:cubicBezTo>
                    <a:pt x="6224270" y="4254500"/>
                    <a:pt x="271780" y="4418330"/>
                    <a:pt x="135890" y="4391660"/>
                  </a:cubicBezTo>
                  <a:cubicBezTo>
                    <a:pt x="0" y="4364990"/>
                    <a:pt x="210820" y="1699260"/>
                    <a:pt x="158750" y="1267460"/>
                  </a:cubicBezTo>
                  <a:cubicBezTo>
                    <a:pt x="106680" y="835660"/>
                    <a:pt x="158750" y="53340"/>
                    <a:pt x="158750" y="53340"/>
                  </a:cubicBezTo>
                  <a:close/>
                </a:path>
              </a:pathLst>
            </a:custGeom>
            <a:blipFill>
              <a:blip r:embed="rId5"/>
              <a:stretch>
                <a:fillRect l="-9617" r="-12457" t="786" b="-786"/>
              </a:stretch>
            </a:blipFill>
          </p:spPr>
        </p:sp>
      </p:grpSp>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94995">
            <a:off x="9502014" y="5583492"/>
            <a:ext cx="3196834" cy="1104361"/>
          </a:xfrm>
          <a:prstGeom prst="rect">
            <a:avLst/>
          </a:prstGeom>
        </p:spPr>
      </p:pic>
      <p:grpSp>
        <p:nvGrpSpPr>
          <p:cNvPr name="Group 6" id="6"/>
          <p:cNvGrpSpPr>
            <a:grpSpLocks noChangeAspect="true"/>
          </p:cNvGrpSpPr>
          <p:nvPr/>
        </p:nvGrpSpPr>
        <p:grpSpPr>
          <a:xfrm rot="0">
            <a:off x="2777692" y="5110702"/>
            <a:ext cx="4907134" cy="4914900"/>
            <a:chOff x="-6350" y="-36830"/>
            <a:chExt cx="6419850" cy="6430010"/>
          </a:xfrm>
        </p:grpSpPr>
        <p:sp>
          <p:nvSpPr>
            <p:cNvPr name="Freeform 7" id="7"/>
            <p:cNvSpPr/>
            <p:nvPr/>
          </p:nvSpPr>
          <p:spPr>
            <a:xfrm>
              <a:off x="-6350" y="-36830"/>
              <a:ext cx="6419850" cy="6430010"/>
            </a:xfrm>
            <a:custGeom>
              <a:avLst/>
              <a:gdLst/>
              <a:ahLst/>
              <a:cxnLst/>
              <a:rect r="r" b="b" t="t" l="l"/>
              <a:pathLst>
                <a:path h="6430010" w="6419850">
                  <a:moveTo>
                    <a:pt x="3980180" y="39370"/>
                  </a:moveTo>
                  <a:cubicBezTo>
                    <a:pt x="3902710" y="0"/>
                    <a:pt x="3124200" y="354330"/>
                    <a:pt x="2142490" y="617220"/>
                  </a:cubicBezTo>
                  <a:cubicBezTo>
                    <a:pt x="1402080" y="816610"/>
                    <a:pt x="393700" y="929640"/>
                    <a:pt x="342900" y="971550"/>
                  </a:cubicBezTo>
                  <a:cubicBezTo>
                    <a:pt x="288290" y="1017270"/>
                    <a:pt x="466090" y="1253490"/>
                    <a:pt x="401320" y="2128520"/>
                  </a:cubicBezTo>
                  <a:cubicBezTo>
                    <a:pt x="326390" y="3138170"/>
                    <a:pt x="12700" y="4806950"/>
                    <a:pt x="6350" y="4885690"/>
                  </a:cubicBezTo>
                  <a:cubicBezTo>
                    <a:pt x="0" y="4972050"/>
                    <a:pt x="1061720" y="4992370"/>
                    <a:pt x="2001520" y="5474970"/>
                  </a:cubicBezTo>
                  <a:cubicBezTo>
                    <a:pt x="2674620" y="5820410"/>
                    <a:pt x="3592830" y="6361430"/>
                    <a:pt x="3642360" y="6393180"/>
                  </a:cubicBezTo>
                  <a:cubicBezTo>
                    <a:pt x="3698240" y="6430010"/>
                    <a:pt x="4371340" y="5444490"/>
                    <a:pt x="5040630" y="4677410"/>
                  </a:cubicBezTo>
                  <a:cubicBezTo>
                    <a:pt x="5802630" y="3804920"/>
                    <a:pt x="6280150" y="3441700"/>
                    <a:pt x="6352540" y="3355340"/>
                  </a:cubicBezTo>
                  <a:cubicBezTo>
                    <a:pt x="6419850" y="3274060"/>
                    <a:pt x="5642610" y="2500630"/>
                    <a:pt x="5064760" y="1709420"/>
                  </a:cubicBezTo>
                  <a:cubicBezTo>
                    <a:pt x="4486910" y="918210"/>
                    <a:pt x="4108450" y="105410"/>
                    <a:pt x="3980180" y="39370"/>
                  </a:cubicBezTo>
                  <a:close/>
                </a:path>
              </a:pathLst>
            </a:custGeom>
            <a:blipFill>
              <a:blip r:embed="rId8"/>
              <a:stretch>
                <a:fillRect l="-38894" r="-39094" t="579" b="-579"/>
              </a:stretch>
            </a:blipFill>
          </p:spPr>
        </p:sp>
      </p:grpSp>
      <p:pic>
        <p:nvPicPr>
          <p:cNvPr name="Picture 8" id="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2652079" y="8242647"/>
            <a:ext cx="4690733" cy="3334685"/>
          </a:xfrm>
          <a:prstGeom prst="rect">
            <a:avLst/>
          </a:prstGeom>
        </p:spPr>
      </p:pic>
      <p:pic>
        <p:nvPicPr>
          <p:cNvPr name="Picture 9" id="9"/>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5628835" y="4549400"/>
            <a:ext cx="2861306" cy="2247426"/>
          </a:xfrm>
          <a:prstGeom prst="rect">
            <a:avLst/>
          </a:prstGeom>
        </p:spPr>
      </p:pic>
      <p:grpSp>
        <p:nvGrpSpPr>
          <p:cNvPr name="Group 10" id="10"/>
          <p:cNvGrpSpPr/>
          <p:nvPr/>
        </p:nvGrpSpPr>
        <p:grpSpPr>
          <a:xfrm rot="0">
            <a:off x="1028700" y="716563"/>
            <a:ext cx="14459795" cy="5070209"/>
            <a:chOff x="0" y="0"/>
            <a:chExt cx="19279727" cy="6760279"/>
          </a:xfrm>
        </p:grpSpPr>
        <p:sp>
          <p:nvSpPr>
            <p:cNvPr name="TextBox 11" id="11"/>
            <p:cNvSpPr txBox="true"/>
            <p:nvPr/>
          </p:nvSpPr>
          <p:spPr>
            <a:xfrm rot="0">
              <a:off x="0" y="-57150"/>
              <a:ext cx="19279727" cy="3470434"/>
            </a:xfrm>
            <a:prstGeom prst="rect">
              <a:avLst/>
            </a:prstGeom>
          </p:spPr>
          <p:txBody>
            <a:bodyPr anchor="t" rtlCol="false" tIns="0" lIns="0" bIns="0" rIns="0">
              <a:spAutoFit/>
            </a:bodyPr>
            <a:lstStyle/>
            <a:p>
              <a:pPr algn="l" marL="0" indent="0" lvl="0">
                <a:lnSpc>
                  <a:spcPts val="6720"/>
                </a:lnSpc>
                <a:spcBef>
                  <a:spcPct val="0"/>
                </a:spcBef>
              </a:pPr>
              <a:r>
                <a:rPr lang="en-US" sz="5600" spc="-112">
                  <a:solidFill>
                    <a:srgbClr val="424242"/>
                  </a:solidFill>
                  <a:latin typeface="Gatwick Bold Bold"/>
                </a:rPr>
                <a:t>How do you identify that a particular problem is non-recursive?</a:t>
              </a:r>
            </a:p>
          </p:txBody>
        </p:sp>
        <p:sp>
          <p:nvSpPr>
            <p:cNvPr name="TextBox 12" id="12"/>
            <p:cNvSpPr txBox="true"/>
            <p:nvPr/>
          </p:nvSpPr>
          <p:spPr>
            <a:xfrm rot="0">
              <a:off x="0" y="4106357"/>
              <a:ext cx="19279727" cy="1300162"/>
            </a:xfrm>
            <a:prstGeom prst="rect">
              <a:avLst/>
            </a:prstGeom>
          </p:spPr>
          <p:txBody>
            <a:bodyPr anchor="t" rtlCol="false" tIns="0" lIns="0" bIns="0" rIns="0">
              <a:spAutoFit/>
            </a:bodyPr>
            <a:lstStyle/>
            <a:p>
              <a:pPr algn="l" marL="0" indent="0" lvl="0">
                <a:lnSpc>
                  <a:spcPts val="3840"/>
                </a:lnSpc>
                <a:spcBef>
                  <a:spcPct val="0"/>
                </a:spcBef>
              </a:pPr>
              <a:r>
                <a:rPr lang="en-US" sz="3200" spc="-64">
                  <a:solidFill>
                    <a:srgbClr val="424242"/>
                  </a:solidFill>
                  <a:latin typeface="Open Sauce"/>
                </a:rPr>
                <a:t>Fo</a:t>
              </a:r>
              <a:r>
                <a:rPr lang="en-US" sz="3200" spc="-64" u="none">
                  <a:solidFill>
                    <a:srgbClr val="424242"/>
                  </a:solidFill>
                  <a:latin typeface="Open Sauce"/>
                </a:rPr>
                <a:t>r a non-recursive set, there is no general algorithmic way of deciding whether or not an element belongs to the set.</a:t>
              </a:r>
            </a:p>
          </p:txBody>
        </p:sp>
        <p:sp>
          <p:nvSpPr>
            <p:cNvPr name="TextBox 13" id="13"/>
            <p:cNvSpPr txBox="true"/>
            <p:nvPr/>
          </p:nvSpPr>
          <p:spPr>
            <a:xfrm rot="0">
              <a:off x="0" y="6224974"/>
              <a:ext cx="19279727" cy="535305"/>
            </a:xfrm>
            <a:prstGeom prst="rect">
              <a:avLst/>
            </a:prstGeom>
          </p:spPr>
          <p:txBody>
            <a:bodyPr anchor="t" rtlCol="false" tIns="0" lIns="0" bIns="0" rIns="0">
              <a:spAutoFit/>
            </a:bodyPr>
            <a:lstStyle/>
            <a:p>
              <a:pPr algn="l" marL="0" indent="0" lvl="0">
                <a:lnSpc>
                  <a:spcPts val="3359"/>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4296173" y="8742191"/>
            <a:ext cx="2203090" cy="2207103"/>
          </a:xfrm>
          <a:prstGeom prst="rect">
            <a:avLst/>
          </a:prstGeom>
        </p:spPr>
      </p:pic>
      <p:pic>
        <p:nvPicPr>
          <p:cNvPr name="Picture 3" id="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7082939">
            <a:off x="1337290" y="7871008"/>
            <a:ext cx="849784" cy="2279908"/>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619250" y="1636183"/>
            <a:ext cx="5636844" cy="910471"/>
          </a:xfrm>
          <a:prstGeom prst="rect">
            <a:avLst/>
          </a:prstGeom>
        </p:spPr>
        <p:txBody>
          <a:bodyPr anchor="t" rtlCol="false" tIns="0" lIns="0" bIns="0" rIns="0">
            <a:spAutoFit/>
          </a:bodyPr>
          <a:lstStyle/>
          <a:p>
            <a:pPr algn="l" marL="0" indent="0" lvl="0">
              <a:lnSpc>
                <a:spcPts val="6720"/>
              </a:lnSpc>
              <a:spcBef>
                <a:spcPct val="0"/>
              </a:spcBef>
            </a:pPr>
            <a:r>
              <a:rPr lang="en-US" sz="5600" spc="-112">
                <a:solidFill>
                  <a:srgbClr val="424242"/>
                </a:solidFill>
                <a:latin typeface="Gatwick Bold Bold"/>
              </a:rPr>
              <a:t>Example</a:t>
            </a:r>
          </a:p>
        </p:txBody>
      </p:sp>
      <p:grpSp>
        <p:nvGrpSpPr>
          <p:cNvPr name="Group 3" id="3"/>
          <p:cNvGrpSpPr/>
          <p:nvPr/>
        </p:nvGrpSpPr>
        <p:grpSpPr>
          <a:xfrm rot="0">
            <a:off x="6828242" y="1693333"/>
            <a:ext cx="8840312" cy="4997195"/>
            <a:chOff x="0" y="0"/>
            <a:chExt cx="11787083" cy="6662926"/>
          </a:xfrm>
        </p:grpSpPr>
        <p:sp>
          <p:nvSpPr>
            <p:cNvPr name="TextBox 4" id="4"/>
            <p:cNvSpPr txBox="true"/>
            <p:nvPr/>
          </p:nvSpPr>
          <p:spPr>
            <a:xfrm rot="0">
              <a:off x="0" y="0"/>
              <a:ext cx="11787083" cy="1300162"/>
            </a:xfrm>
            <a:prstGeom prst="rect">
              <a:avLst/>
            </a:prstGeom>
          </p:spPr>
          <p:txBody>
            <a:bodyPr anchor="t" rtlCol="false" tIns="0" lIns="0" bIns="0" rIns="0">
              <a:spAutoFit/>
            </a:bodyPr>
            <a:lstStyle/>
            <a:p>
              <a:pPr>
                <a:lnSpc>
                  <a:spcPts val="3840"/>
                </a:lnSpc>
              </a:pPr>
              <a:r>
                <a:rPr lang="en-US" sz="3200" spc="-64">
                  <a:solidFill>
                    <a:srgbClr val="424242"/>
                  </a:solidFill>
                  <a:latin typeface="Open Sauce Bold"/>
                </a:rPr>
                <a:t>EAT = AT ATE=A LATER = LOW </a:t>
              </a:r>
            </a:p>
            <a:p>
              <a:pPr algn="l" marL="0" indent="0" lvl="0">
                <a:lnSpc>
                  <a:spcPts val="3840"/>
                </a:lnSpc>
                <a:spcBef>
                  <a:spcPct val="0"/>
                </a:spcBef>
              </a:pPr>
              <a:r>
                <a:rPr lang="en-US" sz="1200" spc="-24">
                  <a:solidFill>
                    <a:srgbClr val="424242"/>
                  </a:solidFill>
                  <a:latin typeface="Open Sauce Bold"/>
                </a:rPr>
                <a:t>PAN = P</a:t>
              </a:r>
              <a:r>
                <a:rPr lang="en-US" sz="3200" spc="-64" u="none">
                  <a:solidFill>
                    <a:srgbClr val="424242"/>
                  </a:solidFill>
                  <a:latin typeface="Open Sauce Bold"/>
                </a:rPr>
                <a:t>ILLOW CARP = ME</a:t>
              </a:r>
            </a:p>
          </p:txBody>
        </p:sp>
        <p:sp>
          <p:nvSpPr>
            <p:cNvPr name="TextBox 5" id="5"/>
            <p:cNvSpPr txBox="true"/>
            <p:nvPr/>
          </p:nvSpPr>
          <p:spPr>
            <a:xfrm rot="0">
              <a:off x="0" y="1633407"/>
              <a:ext cx="11787083" cy="53530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424242"/>
                  </a:solidFill>
                  <a:latin typeface="Open Sauce"/>
                </a:rPr>
                <a:t>w</a:t>
              </a:r>
              <a:r>
                <a:rPr lang="en-US" sz="2400" u="none">
                  <a:solidFill>
                    <a:srgbClr val="424242"/>
                  </a:solidFill>
                  <a:latin typeface="Open Sauce"/>
                </a:rPr>
                <a:t>e can extract LAP = LEAP by doing multiple substitutions.</a:t>
              </a:r>
            </a:p>
          </p:txBody>
        </p:sp>
        <p:sp>
          <p:nvSpPr>
            <p:cNvPr name="TextBox 6" id="6"/>
            <p:cNvSpPr txBox="true"/>
            <p:nvPr/>
          </p:nvSpPr>
          <p:spPr>
            <a:xfrm rot="0">
              <a:off x="0" y="3412520"/>
              <a:ext cx="11787083" cy="3250406"/>
            </a:xfrm>
            <a:prstGeom prst="rect">
              <a:avLst/>
            </a:prstGeom>
          </p:spPr>
          <p:txBody>
            <a:bodyPr anchor="t" rtlCol="false" tIns="0" lIns="0" bIns="0" rIns="0">
              <a:spAutoFit/>
            </a:bodyPr>
            <a:lstStyle/>
            <a:p>
              <a:pPr algn="l" marL="0" indent="0" lvl="0">
                <a:lnSpc>
                  <a:spcPts val="3840"/>
                </a:lnSpc>
                <a:spcBef>
                  <a:spcPct val="0"/>
                </a:spcBef>
              </a:pPr>
              <a:r>
                <a:rPr lang="en-US" sz="3200" spc="-64">
                  <a:solidFill>
                    <a:srgbClr val="424242"/>
                  </a:solidFill>
                  <a:latin typeface="Open Sauce Bold"/>
                </a:rPr>
                <a:t>To</a:t>
              </a:r>
              <a:r>
                <a:rPr lang="en-US" sz="3200" spc="-64" u="none">
                  <a:solidFill>
                    <a:srgbClr val="424242"/>
                  </a:solidFill>
                  <a:latin typeface="Open Sauce Bold"/>
                </a:rPr>
                <a:t> prove that we can go from one word to another we only need to exhibit a string of equalities where each word is obtained from the preceding one by use of an allowed relation.</a:t>
              </a:r>
            </a:p>
          </p:txBody>
        </p:sp>
      </p:gr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6372389">
            <a:off x="3602312" y="7476610"/>
            <a:ext cx="2817284" cy="4919067"/>
          </a:xfrm>
          <a:prstGeom prst="rect">
            <a:avLst/>
          </a:prstGeom>
        </p:spPr>
      </p:pic>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35446" y="7235499"/>
            <a:ext cx="2421032" cy="3513372"/>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5400000">
            <a:off x="14564757" y="-724722"/>
            <a:ext cx="819364" cy="292629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DAExZNewvq0</dc:identifier>
  <dcterms:modified xsi:type="dcterms:W3CDTF">2011-08-01T06:04:30Z</dcterms:modified>
  <cp:revision>1</cp:revision>
  <dc:title>Nature of Computation - Creative Expression</dc:title>
</cp:coreProperties>
</file>